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78"/>
  </p:notesMasterIdLst>
  <p:sldIdLst>
    <p:sldId id="256" r:id="rId6"/>
    <p:sldId id="294" r:id="rId7"/>
    <p:sldId id="333" r:id="rId8"/>
    <p:sldId id="330" r:id="rId9"/>
    <p:sldId id="270" r:id="rId10"/>
    <p:sldId id="331" r:id="rId11"/>
    <p:sldId id="332" r:id="rId12"/>
    <p:sldId id="258" r:id="rId13"/>
    <p:sldId id="363" r:id="rId14"/>
    <p:sldId id="339" r:id="rId15"/>
    <p:sldId id="268" r:id="rId16"/>
    <p:sldId id="269" r:id="rId17"/>
    <p:sldId id="355" r:id="rId18"/>
    <p:sldId id="334" r:id="rId19"/>
    <p:sldId id="313" r:id="rId20"/>
    <p:sldId id="335" r:id="rId21"/>
    <p:sldId id="336" r:id="rId22"/>
    <p:sldId id="340" r:id="rId23"/>
    <p:sldId id="341" r:id="rId24"/>
    <p:sldId id="342" r:id="rId25"/>
    <p:sldId id="285" r:id="rId26"/>
    <p:sldId id="357" r:id="rId27"/>
    <p:sldId id="358" r:id="rId28"/>
    <p:sldId id="288" r:id="rId29"/>
    <p:sldId id="299" r:id="rId30"/>
    <p:sldId id="314" r:id="rId31"/>
    <p:sldId id="315" r:id="rId32"/>
    <p:sldId id="316" r:id="rId33"/>
    <p:sldId id="317" r:id="rId34"/>
    <p:sldId id="318" r:id="rId35"/>
    <p:sldId id="319" r:id="rId36"/>
    <p:sldId id="328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12" r:id="rId45"/>
    <p:sldId id="289" r:id="rId46"/>
    <p:sldId id="361" r:id="rId47"/>
    <p:sldId id="280" r:id="rId48"/>
    <p:sldId id="344" r:id="rId49"/>
    <p:sldId id="345" r:id="rId50"/>
    <p:sldId id="346" r:id="rId51"/>
    <p:sldId id="347" r:id="rId52"/>
    <p:sldId id="302" r:id="rId53"/>
    <p:sldId id="351" r:id="rId54"/>
    <p:sldId id="352" r:id="rId55"/>
    <p:sldId id="348" r:id="rId56"/>
    <p:sldId id="349" r:id="rId57"/>
    <p:sldId id="350" r:id="rId58"/>
    <p:sldId id="353" r:id="rId59"/>
    <p:sldId id="354" r:id="rId60"/>
    <p:sldId id="362" r:id="rId61"/>
    <p:sldId id="292" r:id="rId62"/>
    <p:sldId id="296" r:id="rId63"/>
    <p:sldId id="295" r:id="rId64"/>
    <p:sldId id="298" r:id="rId65"/>
    <p:sldId id="297" r:id="rId66"/>
    <p:sldId id="301" r:id="rId67"/>
    <p:sldId id="300" r:id="rId68"/>
    <p:sldId id="303" r:id="rId69"/>
    <p:sldId id="305" r:id="rId70"/>
    <p:sldId id="308" r:id="rId71"/>
    <p:sldId id="310" r:id="rId72"/>
    <p:sldId id="311" r:id="rId73"/>
    <p:sldId id="338" r:id="rId74"/>
    <p:sldId id="359" r:id="rId75"/>
    <p:sldId id="360" r:id="rId76"/>
    <p:sldId id="275" r:id="rId7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3DA"/>
    <a:srgbClr val="FF0703"/>
    <a:srgbClr val="0CB050"/>
    <a:srgbClr val="FF0000"/>
    <a:srgbClr val="03A5DF"/>
    <a:srgbClr val="78DE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532" dt="2021-03-25T02:54:28.417"/>
    <p1510:client id="{423F5341-9DDE-6EC7-F3FF-386084BC84C2}" v="4" dt="2021-03-25T00:56:19.574"/>
    <p1510:client id="{4DC7F96B-A67D-D0F1-90F1-0976CA81CD73}" v="53" dt="2021-03-25T03:51:25.837"/>
    <p1510:client id="{61F7502D-5433-7484-CF5F-563B6FC21B8D}" v="6" dt="2021-03-25T00:55:50.869"/>
    <p1510:client id="{9EA84F85-26C0-C533-1CFD-A9902D0FF548}" v="15" dt="2021-03-25T05:09:52.187"/>
    <p1510:client id="{C261E734-B303-4FBC-86F6-8A55F6DFA376}" v="1483" vWet="1485" dt="2021-03-25T05:11:30.850"/>
    <p1510:client id="{D1461F3D-2A68-405E-9419-0ECA6997EE07}" v="9327" dt="2021-03-25T06:27:05.656"/>
    <p1510:client id="{EEF03EE5-5026-4FB8-8862-255C07760D02}" v="4016" dt="2021-03-25T06:26:35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48047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 sz="1200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 sz="1200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 sz="1200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 sz="1200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 sz="1200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 sz="1200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 sz="1200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 sz="1200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3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3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3" custScaleX="178483">
        <dgm:presLayoutVars>
          <dgm:bulletEnabled val="1"/>
        </dgm:presLayoutVars>
      </dgm:prSet>
      <dgm:spPr/>
    </dgm:pt>
  </dgm:ptLst>
  <dgm:cxnLst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18776" custLinFactNeighborX="100000" custLinFactNeighborY="-11139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021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</a:t>
          </a: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가격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91836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</a:t>
          </a: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가격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91836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 가격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91836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021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 가격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91836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021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 가격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021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73690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91836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95652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95652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95652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solidFill>
          <a:srgbClr val="CCCFD6"/>
        </a:solidFill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95652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E4D472A-5293-4377-9250-45C587A8A142}">
      <dgm:prSet phldrT="[텍스트]"/>
      <dgm:spPr/>
      <dgm:t>
        <a:bodyPr/>
        <a:lstStyle/>
        <a:p>
          <a:pPr latinLnBrk="1">
            <a:buNone/>
          </a:pPr>
          <a:r>
            <a:rPr lang="ko-KR" altLang="en-US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FBD6D9B0-A667-4056-92D6-8BE93F1BC46F}" type="parTrans" cxnId="{9DAC195F-7249-4341-A8D0-052FD8161724}">
      <dgm:prSet/>
      <dgm:spPr/>
      <dgm:t>
        <a:bodyPr/>
        <a:lstStyle/>
        <a:p>
          <a:pPr latinLnBrk="1"/>
          <a:endParaRPr lang="ko-KR" altLang="en-US"/>
        </a:p>
      </dgm:t>
    </dgm:pt>
    <dgm:pt modelId="{FD410066-5A14-4FB8-A3FE-E08DC849D742}" type="sibTrans" cxnId="{9DAC195F-7249-4341-A8D0-052FD8161724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B04487B-A94B-497C-AF4C-5655422AC5C7}" type="pres">
      <dgm:prSet presAssocID="{16E264FA-62FD-4B78-9E71-2F69C3F01736}" presName="parTrans" presStyleCnt="0"/>
      <dgm:spPr/>
    </dgm:pt>
    <dgm:pt modelId="{013FAEB8-55AC-4903-BF62-D7F6EA75ED94}" type="pres">
      <dgm:prSet presAssocID="{A1F8DBC1-A730-4799-962B-CA023AECC64F}" presName="node" presStyleLbl="alignAccFollowNode1" presStyleIdx="0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44989399-6959-4313-B459-0AD7F446470A}" type="pres">
      <dgm:prSet presAssocID="{6E4D472A-5293-4377-9250-45C587A8A142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3E66DB9B-E16C-4CA0-BBC8-4C42FCE43F1C}" type="pres">
      <dgm:prSet presAssocID="{FD410066-5A14-4FB8-A3FE-E08DC849D742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9DAC195F-7249-4341-A8D0-052FD8161724}" srcId="{98E0341A-3907-415B-9F80-89F87A4B0CCC}" destId="{6E4D472A-5293-4377-9250-45C587A8A142}" srcOrd="1" destOrd="0" parTransId="{FBD6D9B0-A667-4056-92D6-8BE93F1BC46F}" sibTransId="{FD410066-5A14-4FB8-A3FE-E08DC849D742}"/>
    <dgm:cxn modelId="{23263D61-5617-404A-8CE3-D96E8155E96D}" srcId="{98E0341A-3907-415B-9F80-89F87A4B0CCC}" destId="{A1F8DBC1-A730-4799-962B-CA023AECC64F}" srcOrd="0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98DE85C4-376E-4EDF-8883-16EED762484F}" type="presOf" srcId="{6E4D472A-5293-4377-9250-45C587A8A142}" destId="{44989399-6959-4313-B459-0AD7F446470A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8D23F3E5-FFEB-4AE7-931A-790D46BC5850}" type="presParOf" srcId="{67025B12-24DF-4913-81FC-0B93F91428F4}" destId="{6B04487B-A94B-497C-AF4C-5655422AC5C7}" srcOrd="1" destOrd="0" presId="urn:microsoft.com/office/officeart/2005/8/layout/lProcess3"/>
    <dgm:cxn modelId="{B694E084-04D2-40B8-B83D-8DC6DECD824D}" type="presParOf" srcId="{67025B12-24DF-4913-81FC-0B93F91428F4}" destId="{013FAEB8-55AC-4903-BF62-D7F6EA75ED94}" srcOrd="2" destOrd="0" presId="urn:microsoft.com/office/officeart/2005/8/layout/lProcess3"/>
    <dgm:cxn modelId="{67D421EF-EB78-4B61-8A87-45307619CC92}" type="presParOf" srcId="{67025B12-24DF-4913-81FC-0B93F91428F4}" destId="{FFF762C0-3212-4CB4-B0B2-E194C6FFA515}" srcOrd="3" destOrd="0" presId="urn:microsoft.com/office/officeart/2005/8/layout/lProcess3"/>
    <dgm:cxn modelId="{02F668A1-4C46-4A4B-85DC-196A932989E0}" type="presParOf" srcId="{67025B12-24DF-4913-81FC-0B93F91428F4}" destId="{44989399-6959-4313-B459-0AD7F446470A}" srcOrd="4" destOrd="0" presId="urn:microsoft.com/office/officeart/2005/8/layout/lProcess3"/>
    <dgm:cxn modelId="{B0A049E1-B5E9-4C09-A25A-B855B07B9D3D}" type="presParOf" srcId="{67025B12-24DF-4913-81FC-0B93F91428F4}" destId="{3E66DB9B-E16C-4CA0-BBC8-4C42FCE43F1C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79082" custLinFactX="132694" custLinFactNeighborX="200000" custLinFactNeighborY="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73350" custLinFactX="-135864" custLinFactNeighborX="-200000" custLinFactNeighborY="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61588" custLinFactNeighborX="20090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X="290862" custLinFactNeighborX="300000" custLinFactNeighborY="1146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X="-123695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-121573" custLinFactNeighborX="-200000" custLinFactNeighborY="-777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X="451030" custLinFactNeighborX="50000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X="-123695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-121573" custLinFactNeighborX="-200000" custLinFactNeighborY="-777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 custLinFactX="-120613" custLinFactNeighborX="-200000" custLinFactNeighborY="1413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X="451030" custLinFactNeighborX="50000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X="-123695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-121573" custLinFactNeighborX="-200000" custLinFactNeighborY="-777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 custLinFactX="-120613" custLinFactNeighborX="-200000" custLinFactNeighborY="1413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X="589761" custLinFactNeighborX="60000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X="-123695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-121573" custLinFactNeighborX="-200000" custLinFactNeighborY="-777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 custLinFactX="-120613" custLinFactNeighborX="-200000" custLinFactNeighborY="1413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 custLinFactX="-122585" custLinFactNeighborX="-200000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X="589761" custLinFactNeighborX="60000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X="-123695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-121573" custLinFactNeighborX="-200000" custLinFactNeighborY="-777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 custLinFactX="-120613" custLinFactNeighborX="-200000" custLinFactNeighborY="1413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 custLinFactX="-122585" custLinFactNeighborX="-200000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주택유형과 건축년도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읍면동 기준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시각화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97071" custLinFactX="124974" custLinFactNeighborX="20000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68084" custLinFactX="-162890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NeighborX="-18245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주택유형과 건축년도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읍면동 기준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시각화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97071" custLinFactX="124974" custLinFactNeighborX="20000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68084" custLinFactX="-162890" custLinFactNeighborX="-20000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NeighborX="-18245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    주택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읍면동 기준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시각화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주택유형과 건축년도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7073" custScaleY="106929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58445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55679" custLinFactX="150328" custLinFactNeighborX="200000" custLinFactNeighborY="-1477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93176" custLinFactX="-113470" custLinFactNeighborX="-200000" custLinFactNeighborY="-1477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주택 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48047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X="138337" custLinFactNeighborX="200000" custLinFactNeighborY="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X="-123500" custLinFactNeighborX="-200000" custLinFactNeighborY="0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34389" custLinFactNeighborX="100000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주택 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solidFill>
          <a:schemeClr val="bg1"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48047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 custLinFactNeighborX="-15683" custLinFactNeighborY="-2433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 custLinFactNeighborX="-20061" custLinFactNeighborY="-2433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 custLinFactX="34389" custLinFactNeighborX="100000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ln w="38100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38100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38100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 w="38100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매매가 양상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영향 변수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매매가 양상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38100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영향 변수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매매가 양상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38100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영향 변수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CDD0D7"/>
        </a:solidFill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CDD0D7"/>
        </a:solidFill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38100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CDD0D7"/>
        </a:solidFill>
        <a:ln w="38100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rgbClr val="CDD0D7"/>
        </a:solidFill>
        <a:ln w="38100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/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731001C9-6329-43E2-8990-F1D641B325E6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657318BC-D084-44FA-B02E-15F622A5D808}" type="par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E1813701-0C04-4031-A0F5-4E88A436C3F3}" type="sibTrans" cxnId="{C0B1F573-CCEF-4B08-8C72-EE047D37F38E}">
      <dgm:prSet/>
      <dgm:spPr/>
      <dgm:t>
        <a:bodyPr/>
        <a:lstStyle/>
        <a:p>
          <a:pPr latinLnBrk="1"/>
          <a:endParaRPr lang="ko-KR" altLang="en-US"/>
        </a:p>
      </dgm:t>
    </dgm:pt>
    <dgm:pt modelId="{A0BA8183-7E19-459F-B689-1D64CF3FE11E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563009CE-54C8-4797-A0CE-5B86885513CE}" type="par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FFF180FC-95A8-4684-9060-DC1BAD75F81A}" type="sibTrans" cxnId="{AA8CA2F4-37C1-4303-8077-74C0C5A2F149}">
      <dgm:prSet/>
      <dgm:spPr/>
      <dgm:t>
        <a:bodyPr/>
        <a:lstStyle/>
        <a:p>
          <a:pPr latinLnBrk="1"/>
          <a:endParaRPr lang="ko-KR" altLang="en-US"/>
        </a:p>
      </dgm:t>
    </dgm:pt>
    <dgm:pt modelId="{4B4D5A33-EC97-4321-9D88-375A7AEDCC2D}">
      <dgm:prSet phldrT="[텍스트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4571D326-8273-4D8D-B332-3D66A3071F2A}" type="par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C654A3BF-D25A-4ABB-B27E-C1EBD53D222C}" type="sibTrans" cxnId="{063AB794-9718-4CAD-A025-06F9561922C1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7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7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2" presStyleCnt="7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C1039CD6-B0CA-4522-9C76-209DEF978118}" type="pres">
      <dgm:prSet presAssocID="{731001C9-6329-43E2-8990-F1D641B325E6}" presName="node" presStyleLbl="alignAccFollowNode1" presStyleIdx="3" presStyleCnt="7">
        <dgm:presLayoutVars>
          <dgm:bulletEnabled val="1"/>
        </dgm:presLayoutVars>
      </dgm:prSet>
      <dgm:spPr/>
    </dgm:pt>
    <dgm:pt modelId="{E1E3065A-679E-4711-82A4-0B2D6F901651}" type="pres">
      <dgm:prSet presAssocID="{E1813701-0C04-4031-A0F5-4E88A436C3F3}" presName="sibTrans" presStyleCnt="0"/>
      <dgm:spPr/>
    </dgm:pt>
    <dgm:pt modelId="{8DF92639-B9E2-4F01-9728-2D3B9B38B553}" type="pres">
      <dgm:prSet presAssocID="{A0BA8183-7E19-459F-B689-1D64CF3FE11E}" presName="node" presStyleLbl="alignAccFollowNode1" presStyleIdx="4" presStyleCnt="7">
        <dgm:presLayoutVars>
          <dgm:bulletEnabled val="1"/>
        </dgm:presLayoutVars>
      </dgm:prSet>
      <dgm:spPr/>
    </dgm:pt>
    <dgm:pt modelId="{FFC4D39D-9721-46A4-A38B-0431BE4964FF}" type="pres">
      <dgm:prSet presAssocID="{FFF180FC-95A8-4684-9060-DC1BAD75F81A}" presName="sibTrans" presStyleCnt="0"/>
      <dgm:spPr/>
    </dgm:pt>
    <dgm:pt modelId="{4E4A5F83-C055-41AC-AD98-74020657FE6F}" type="pres">
      <dgm:prSet presAssocID="{4B4D5A33-EC97-4321-9D88-375A7AEDCC2D}" presName="node" presStyleLbl="alignAccFollowNode1" presStyleIdx="5" presStyleCnt="7">
        <dgm:presLayoutVars>
          <dgm:bulletEnabled val="1"/>
        </dgm:presLayoutVars>
      </dgm:prSet>
      <dgm:spPr/>
    </dgm:pt>
    <dgm:pt modelId="{6217EB1E-2613-4B12-A32F-898F9DC4EEE7}" type="pres">
      <dgm:prSet presAssocID="{C654A3BF-D25A-4ABB-B27E-C1EBD53D222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6" presStyleCnt="7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6" destOrd="0" parTransId="{AD7C1F15-891D-4434-A264-4F54ED932588}" sibTransId="{10DA6C31-227D-47DA-A722-3ADE9C02E4D5}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2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9C099B4A-DD99-47F7-AF9F-096CFB630A9E}" type="presOf" srcId="{A0BA8183-7E19-459F-B689-1D64CF3FE11E}" destId="{8DF92639-B9E2-4F01-9728-2D3B9B38B553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C0B1F573-CCEF-4B08-8C72-EE047D37F38E}" srcId="{98E0341A-3907-415B-9F80-89F87A4B0CCC}" destId="{731001C9-6329-43E2-8990-F1D641B325E6}" srcOrd="3" destOrd="0" parTransId="{657318BC-D084-44FA-B02E-15F622A5D808}" sibTransId="{E1813701-0C04-4031-A0F5-4E88A436C3F3}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063AB794-9718-4CAD-A025-06F9561922C1}" srcId="{98E0341A-3907-415B-9F80-89F87A4B0CCC}" destId="{4B4D5A33-EC97-4321-9D88-375A7AEDCC2D}" srcOrd="5" destOrd="0" parTransId="{4571D326-8273-4D8D-B332-3D66A3071F2A}" sibTransId="{C654A3BF-D25A-4ABB-B27E-C1EBD53D222C}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41C1ECD1-CD28-410C-B89D-D33BF327B40B}" type="presOf" srcId="{4B4D5A33-EC97-4321-9D88-375A7AEDCC2D}" destId="{4E4A5F83-C055-41AC-AD98-74020657FE6F}" srcOrd="0" destOrd="0" presId="urn:microsoft.com/office/officeart/2005/8/layout/lProcess3"/>
    <dgm:cxn modelId="{E0FA8AE7-74A8-4E7F-B0EE-5B28D5526B43}" type="presOf" srcId="{731001C9-6329-43E2-8990-F1D641B325E6}" destId="{C1039CD6-B0CA-4522-9C76-209DEF978118}" srcOrd="0" destOrd="0" presId="urn:microsoft.com/office/officeart/2005/8/layout/lProcess3"/>
    <dgm:cxn modelId="{AA8CA2F4-37C1-4303-8077-74C0C5A2F149}" srcId="{98E0341A-3907-415B-9F80-89F87A4B0CCC}" destId="{A0BA8183-7E19-459F-B689-1D64CF3FE11E}" srcOrd="4" destOrd="0" parTransId="{563009CE-54C8-4797-A0CE-5B86885513CE}" sibTransId="{FFF180FC-95A8-4684-9060-DC1BAD75F81A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ABA4B214-B320-44F3-B46D-36115E26073D}" type="presParOf" srcId="{67025B12-24DF-4913-81FC-0B93F91428F4}" destId="{FD40431A-EE98-42E9-96BF-713969C36E40}" srcOrd="6" destOrd="0" presId="urn:microsoft.com/office/officeart/2005/8/layout/lProcess3"/>
    <dgm:cxn modelId="{2BA1A6A1-0457-412F-8A4F-B2B49C58A316}" type="presParOf" srcId="{67025B12-24DF-4913-81FC-0B93F91428F4}" destId="{DD1548A3-7377-48EF-82EE-CA072F19F9B0}" srcOrd="7" destOrd="0" presId="urn:microsoft.com/office/officeart/2005/8/layout/lProcess3"/>
    <dgm:cxn modelId="{CB813A54-DE0E-419E-9E88-1C1849C15EC9}" type="presParOf" srcId="{67025B12-24DF-4913-81FC-0B93F91428F4}" destId="{C1039CD6-B0CA-4522-9C76-209DEF978118}" srcOrd="8" destOrd="0" presId="urn:microsoft.com/office/officeart/2005/8/layout/lProcess3"/>
    <dgm:cxn modelId="{499B6EDD-3FE7-4C86-A34D-185CC7A3BCDF}" type="presParOf" srcId="{67025B12-24DF-4913-81FC-0B93F91428F4}" destId="{E1E3065A-679E-4711-82A4-0B2D6F901651}" srcOrd="9" destOrd="0" presId="urn:microsoft.com/office/officeart/2005/8/layout/lProcess3"/>
    <dgm:cxn modelId="{53CD79F4-E6CD-4D82-8FBE-9FE40C6204A7}" type="presParOf" srcId="{67025B12-24DF-4913-81FC-0B93F91428F4}" destId="{8DF92639-B9E2-4F01-9728-2D3B9B38B553}" srcOrd="10" destOrd="0" presId="urn:microsoft.com/office/officeart/2005/8/layout/lProcess3"/>
    <dgm:cxn modelId="{95403493-B232-44A8-A5E7-A065E736C856}" type="presParOf" srcId="{67025B12-24DF-4913-81FC-0B93F91428F4}" destId="{FFC4D39D-9721-46A4-A38B-0431BE4964FF}" srcOrd="11" destOrd="0" presId="urn:microsoft.com/office/officeart/2005/8/layout/lProcess3"/>
    <dgm:cxn modelId="{9932160A-981A-46F5-9F2C-14AC7D89EB2C}" type="presParOf" srcId="{67025B12-24DF-4913-81FC-0B93F91428F4}" destId="{4E4A5F83-C055-41AC-AD98-74020657FE6F}" srcOrd="12" destOrd="0" presId="urn:microsoft.com/office/officeart/2005/8/layout/lProcess3"/>
    <dgm:cxn modelId="{6C34DBE9-3839-47A3-822F-7886D0B3B53A}" type="presParOf" srcId="{67025B12-24DF-4913-81FC-0B93F91428F4}" destId="{6217EB1E-2613-4B12-A32F-898F9DC4EEE7}" srcOrd="13" destOrd="0" presId="urn:microsoft.com/office/officeart/2005/8/layout/lProcess3"/>
    <dgm:cxn modelId="{4FF39E01-5ED3-460A-86EC-A813A1028C4B}" type="presParOf" srcId="{67025B12-24DF-4913-81FC-0B93F91428F4}" destId="{E7294756-C158-4FC3-A35C-6EF05126A91E}" srcOrd="1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ln w="41275">
          <a:solidFill>
            <a:srgbClr val="FF0000">
              <a:alpha val="90000"/>
            </a:srgbClr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</a:t>
          </a: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관계</a:t>
          </a:r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33048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월세보증금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48047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970DD6-DA94-4C92-B403-F903729F2AD5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98E0341A-3907-415B-9F80-89F87A4B0CCC}">
      <dgm:prSet phldrT="[텍스트]" custT="1"/>
      <dgm:spPr>
        <a:solidFill>
          <a:srgbClr val="FF0000"/>
        </a:solidFill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전월세</a:t>
          </a:r>
        </a:p>
      </dgm:t>
    </dgm:pt>
    <dgm:pt modelId="{71007DB6-B81D-4AB2-81C2-8087B5109AE3}" type="par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B3322197-FC44-4DD9-AB6E-3F2F69EA4C0E}" type="sibTrans" cxnId="{33F1C2F8-7016-49A1-AF8B-CC4C8D32DEBA}">
      <dgm:prSet/>
      <dgm:spPr/>
      <dgm:t>
        <a:bodyPr/>
        <a:lstStyle/>
        <a:p>
          <a:pPr latinLnBrk="1"/>
          <a:endParaRPr lang="ko-KR" altLang="en-US"/>
        </a:p>
      </dgm:t>
    </dgm:pt>
    <dgm:pt modelId="{2D91CFCB-CDF2-4889-AC80-0240D46B1583}">
      <dgm:prSet phldrT="[텍스트]" custT="1"/>
      <dgm:spPr>
        <a:ln w="41275"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gm:t>
    </dgm:pt>
    <dgm:pt modelId="{46308D0F-AA9E-4314-AD25-F799F4A10CA7}" type="par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08F321-B52E-4F9D-8A53-16B2E798C5C0}" type="sibTrans" cxnId="{60C15124-3ABE-4DBC-82D7-2FA82C064610}">
      <dgm:prSet/>
      <dgm:spPr/>
      <dgm:t>
        <a:bodyPr/>
        <a:lstStyle/>
        <a:p>
          <a:pPr latinLnBrk="1"/>
          <a:endParaRPr lang="ko-KR" altLang="en-US"/>
        </a:p>
      </dgm:t>
    </dgm:pt>
    <dgm:pt modelId="{E3EE3EE4-AE2A-4AFD-8574-9B8C00D6FC85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E4408ED-5A00-4DAE-A505-67B1F86FFEA1}" type="par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6E604199-26F7-4C62-A300-1EB9F50B0DFC}" type="sibTrans" cxnId="{7627413F-B874-453A-98A6-7653D46660AA}">
      <dgm:prSet/>
      <dgm:spPr/>
      <dgm:t>
        <a:bodyPr/>
        <a:lstStyle/>
        <a:p>
          <a:pPr latinLnBrk="1"/>
          <a:endParaRPr lang="ko-KR" altLang="en-US"/>
        </a:p>
      </dgm:t>
    </dgm:pt>
    <dgm:pt modelId="{A1F8DBC1-A730-4799-962B-CA023AECC64F}">
      <dgm:prSet phldrT="[텍스트]" custT="1"/>
      <dgm:spPr>
        <a:ln w="41275">
          <a:solidFill>
            <a:srgbClr val="FF0000"/>
          </a:solidFill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6E264FA-62FD-4B78-9E71-2F69C3F01736}" type="par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97DD17D0-D0D2-407F-A583-C8C8DBBBA171}" type="sibTrans" cxnId="{23263D61-5617-404A-8CE3-D96E8155E96D}">
      <dgm:prSet/>
      <dgm:spPr/>
      <dgm:t>
        <a:bodyPr/>
        <a:lstStyle/>
        <a:p>
          <a:pPr latinLnBrk="1"/>
          <a:endParaRPr lang="ko-KR" altLang="en-US"/>
        </a:p>
      </dgm:t>
    </dgm:pt>
    <dgm:pt modelId="{D52A5F0D-656B-4D9A-B90D-3F78E66D13A9}">
      <dgm:prSet phldrT="[텍스트]" custT="1"/>
      <dgm:spPr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gm:t>
    </dgm:pt>
    <dgm:pt modelId="{6A6B65FE-A61A-4CC8-AECC-E476CA905CF3}" type="par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C13B757F-9572-4E3D-9D97-A3133520D6ED}" type="sibTrans" cxnId="{685229F4-7C4D-497F-BAB2-3FC0564EA2FD}">
      <dgm:prSet/>
      <dgm:spPr/>
      <dgm:t>
        <a:bodyPr/>
        <a:lstStyle/>
        <a:p>
          <a:pPr latinLnBrk="1"/>
          <a:endParaRPr lang="ko-KR" altLang="en-US"/>
        </a:p>
      </dgm:t>
    </dgm:pt>
    <dgm:pt modelId="{BE81E3E4-B0E4-4BBA-AE5F-B3B1CC060D2B}">
      <dgm:prSet phldrT="[텍스트]" custT="1"/>
      <dgm:spPr>
        <a:noFill/>
        <a:ln>
          <a:noFill/>
        </a:ln>
      </dgm:spPr>
      <dgm:t>
        <a:bodyPr/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DA6C31-227D-47DA-A722-3ADE9C02E4D5}" type="sib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AD7C1F15-891D-4434-A264-4F54ED932588}" type="parTrans" cxnId="{C393170A-2984-4D17-9757-3EB0208847C6}">
      <dgm:prSet/>
      <dgm:spPr/>
      <dgm:t>
        <a:bodyPr/>
        <a:lstStyle/>
        <a:p>
          <a:pPr latinLnBrk="1"/>
          <a:endParaRPr lang="ko-KR" altLang="en-US"/>
        </a:p>
      </dgm:t>
    </dgm:pt>
    <dgm:pt modelId="{616A34DA-3943-4F62-B1F4-58BEF8A5DC7D}" type="pres">
      <dgm:prSet presAssocID="{90970DD6-DA94-4C92-B403-F903729F2A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7025B12-24DF-4913-81FC-0B93F91428F4}" type="pres">
      <dgm:prSet presAssocID="{98E0341A-3907-415B-9F80-89F87A4B0CCC}" presName="horFlow" presStyleCnt="0"/>
      <dgm:spPr/>
    </dgm:pt>
    <dgm:pt modelId="{52792A7E-8F0A-4722-9813-C678C0087772}" type="pres">
      <dgm:prSet presAssocID="{98E0341A-3907-415B-9F80-89F87A4B0CCC}" presName="bigChev" presStyleLbl="node1" presStyleIdx="0" presStyleCnt="1" custScaleX="148047"/>
      <dgm:spPr/>
    </dgm:pt>
    <dgm:pt modelId="{63FF679F-669C-4835-8EAD-B7E749B4DCA2}" type="pres">
      <dgm:prSet presAssocID="{46308D0F-AA9E-4314-AD25-F799F4A10CA7}" presName="parTrans" presStyleCnt="0"/>
      <dgm:spPr/>
    </dgm:pt>
    <dgm:pt modelId="{42AC94A0-7B74-4849-9F6B-1233E2A73A05}" type="pres">
      <dgm:prSet presAssocID="{2D91CFCB-CDF2-4889-AC80-0240D46B1583}" presName="node" presStyleLbl="alignAccFollowNode1" presStyleIdx="0" presStyleCnt="5" custScaleX="163730">
        <dgm:presLayoutVars>
          <dgm:bulletEnabled val="1"/>
        </dgm:presLayoutVars>
      </dgm:prSet>
      <dgm:spPr/>
    </dgm:pt>
    <dgm:pt modelId="{C21FF3E9-4897-4661-85A4-64914F18563A}" type="pres">
      <dgm:prSet presAssocID="{E308F321-B52E-4F9D-8A53-16B2E798C5C0}" presName="sibTrans" presStyleCnt="0"/>
      <dgm:spPr/>
    </dgm:pt>
    <dgm:pt modelId="{013FAEB8-55AC-4903-BF62-D7F6EA75ED94}" type="pres">
      <dgm:prSet presAssocID="{A1F8DBC1-A730-4799-962B-CA023AECC64F}" presName="node" presStyleLbl="alignAccFollowNode1" presStyleIdx="1" presStyleCnt="5" custScaleX="181229">
        <dgm:presLayoutVars>
          <dgm:bulletEnabled val="1"/>
        </dgm:presLayoutVars>
      </dgm:prSet>
      <dgm:spPr/>
    </dgm:pt>
    <dgm:pt modelId="{FFF762C0-3212-4CB4-B0B2-E194C6FFA515}" type="pres">
      <dgm:prSet presAssocID="{97DD17D0-D0D2-407F-A583-C8C8DBBBA171}" presName="sibTrans" presStyleCnt="0"/>
      <dgm:spPr/>
    </dgm:pt>
    <dgm:pt modelId="{7098A651-7872-48A7-BC0D-B4A45C9214AD}" type="pres">
      <dgm:prSet presAssocID="{D52A5F0D-656B-4D9A-B90D-3F78E66D13A9}" presName="node" presStyleLbl="alignAccFollowNode1" presStyleIdx="2" presStyleCnt="5" custScaleX="178483">
        <dgm:presLayoutVars>
          <dgm:bulletEnabled val="1"/>
        </dgm:presLayoutVars>
      </dgm:prSet>
      <dgm:spPr/>
    </dgm:pt>
    <dgm:pt modelId="{4AEC4F4D-A679-424D-A6A2-7604FBF49C97}" type="pres">
      <dgm:prSet presAssocID="{C13B757F-9572-4E3D-9D97-A3133520D6ED}" presName="sibTrans" presStyleCnt="0"/>
      <dgm:spPr/>
    </dgm:pt>
    <dgm:pt modelId="{FD40431A-EE98-42E9-96BF-713969C36E40}" type="pres">
      <dgm:prSet presAssocID="{E3EE3EE4-AE2A-4AFD-8574-9B8C00D6FC85}" presName="node" presStyleLbl="alignAccFollowNode1" presStyleIdx="3" presStyleCnt="5" custScaleX="204222">
        <dgm:presLayoutVars>
          <dgm:bulletEnabled val="1"/>
        </dgm:presLayoutVars>
      </dgm:prSet>
      <dgm:spPr/>
    </dgm:pt>
    <dgm:pt modelId="{DD1548A3-7377-48EF-82EE-CA072F19F9B0}" type="pres">
      <dgm:prSet presAssocID="{6E604199-26F7-4C62-A300-1EB9F50B0DFC}" presName="sibTrans" presStyleCnt="0"/>
      <dgm:spPr/>
    </dgm:pt>
    <dgm:pt modelId="{E7294756-C158-4FC3-A35C-6EF05126A91E}" type="pres">
      <dgm:prSet presAssocID="{BE81E3E4-B0E4-4BBA-AE5F-B3B1CC060D2B}" presName="node" presStyleLbl="alignAccFollowNode1" presStyleIdx="4" presStyleCnt="5" custScaleX="167195">
        <dgm:presLayoutVars>
          <dgm:bulletEnabled val="1"/>
        </dgm:presLayoutVars>
      </dgm:prSet>
      <dgm:spPr/>
    </dgm:pt>
  </dgm:ptLst>
  <dgm:cxnLst>
    <dgm:cxn modelId="{C393170A-2984-4D17-9757-3EB0208847C6}" srcId="{98E0341A-3907-415B-9F80-89F87A4B0CCC}" destId="{BE81E3E4-B0E4-4BBA-AE5F-B3B1CC060D2B}" srcOrd="4" destOrd="0" parTransId="{AD7C1F15-891D-4434-A264-4F54ED932588}" sibTransId="{10DA6C31-227D-47DA-A722-3ADE9C02E4D5}"/>
    <dgm:cxn modelId="{B2C70A13-17F0-4BA9-AC28-0475002DB5E3}" type="presOf" srcId="{D52A5F0D-656B-4D9A-B90D-3F78E66D13A9}" destId="{7098A651-7872-48A7-BC0D-B4A45C9214AD}" srcOrd="0" destOrd="0" presId="urn:microsoft.com/office/officeart/2005/8/layout/lProcess3"/>
    <dgm:cxn modelId="{60C15124-3ABE-4DBC-82D7-2FA82C064610}" srcId="{98E0341A-3907-415B-9F80-89F87A4B0CCC}" destId="{2D91CFCB-CDF2-4889-AC80-0240D46B1583}" srcOrd="0" destOrd="0" parTransId="{46308D0F-AA9E-4314-AD25-F799F4A10CA7}" sibTransId="{E308F321-B52E-4F9D-8A53-16B2E798C5C0}"/>
    <dgm:cxn modelId="{7627413F-B874-453A-98A6-7653D46660AA}" srcId="{98E0341A-3907-415B-9F80-89F87A4B0CCC}" destId="{E3EE3EE4-AE2A-4AFD-8574-9B8C00D6FC85}" srcOrd="3" destOrd="0" parTransId="{BE4408ED-5A00-4DAE-A505-67B1F86FFEA1}" sibTransId="{6E604199-26F7-4C62-A300-1EB9F50B0DFC}"/>
    <dgm:cxn modelId="{23263D61-5617-404A-8CE3-D96E8155E96D}" srcId="{98E0341A-3907-415B-9F80-89F87A4B0CCC}" destId="{A1F8DBC1-A730-4799-962B-CA023AECC64F}" srcOrd="1" destOrd="0" parTransId="{16E264FA-62FD-4B78-9E71-2F69C3F01736}" sibTransId="{97DD17D0-D0D2-407F-A583-C8C8DBBBA171}"/>
    <dgm:cxn modelId="{218AB245-D9C1-4129-A4E7-0BA52B168DE0}" type="presOf" srcId="{E3EE3EE4-AE2A-4AFD-8574-9B8C00D6FC85}" destId="{FD40431A-EE98-42E9-96BF-713969C36E40}" srcOrd="0" destOrd="0" presId="urn:microsoft.com/office/officeart/2005/8/layout/lProcess3"/>
    <dgm:cxn modelId="{D9AF8C6E-F531-483E-8625-E08F7DF5C1B0}" type="presOf" srcId="{A1F8DBC1-A730-4799-962B-CA023AECC64F}" destId="{013FAEB8-55AC-4903-BF62-D7F6EA75ED94}" srcOrd="0" destOrd="0" presId="urn:microsoft.com/office/officeart/2005/8/layout/lProcess3"/>
    <dgm:cxn modelId="{4DC3CD88-DD5F-48D4-84AD-04D4CAAA5676}" type="presOf" srcId="{BE81E3E4-B0E4-4BBA-AE5F-B3B1CC060D2B}" destId="{E7294756-C158-4FC3-A35C-6EF05126A91E}" srcOrd="0" destOrd="0" presId="urn:microsoft.com/office/officeart/2005/8/layout/lProcess3"/>
    <dgm:cxn modelId="{B357AFB5-4CD5-47C5-8FAB-C72BD3801338}" type="presOf" srcId="{90970DD6-DA94-4C92-B403-F903729F2AD5}" destId="{616A34DA-3943-4F62-B1F4-58BEF8A5DC7D}" srcOrd="0" destOrd="0" presId="urn:microsoft.com/office/officeart/2005/8/layout/lProcess3"/>
    <dgm:cxn modelId="{B7C9FDBD-5B6C-49C6-BD91-28857121B668}" type="presOf" srcId="{98E0341A-3907-415B-9F80-89F87A4B0CCC}" destId="{52792A7E-8F0A-4722-9813-C678C0087772}" srcOrd="0" destOrd="0" presId="urn:microsoft.com/office/officeart/2005/8/layout/lProcess3"/>
    <dgm:cxn modelId="{BA7F0DC6-25CB-4D5E-B77D-88B8FFB18D79}" type="presOf" srcId="{2D91CFCB-CDF2-4889-AC80-0240D46B1583}" destId="{42AC94A0-7B74-4849-9F6B-1233E2A73A05}" srcOrd="0" destOrd="0" presId="urn:microsoft.com/office/officeart/2005/8/layout/lProcess3"/>
    <dgm:cxn modelId="{685229F4-7C4D-497F-BAB2-3FC0564EA2FD}" srcId="{98E0341A-3907-415B-9F80-89F87A4B0CCC}" destId="{D52A5F0D-656B-4D9A-B90D-3F78E66D13A9}" srcOrd="2" destOrd="0" parTransId="{6A6B65FE-A61A-4CC8-AECC-E476CA905CF3}" sibTransId="{C13B757F-9572-4E3D-9D97-A3133520D6ED}"/>
    <dgm:cxn modelId="{33F1C2F8-7016-49A1-AF8B-CC4C8D32DEBA}" srcId="{90970DD6-DA94-4C92-B403-F903729F2AD5}" destId="{98E0341A-3907-415B-9F80-89F87A4B0CCC}" srcOrd="0" destOrd="0" parTransId="{71007DB6-B81D-4AB2-81C2-8087B5109AE3}" sibTransId="{B3322197-FC44-4DD9-AB6E-3F2F69EA4C0E}"/>
    <dgm:cxn modelId="{00C6FECE-21EA-47F2-8BC7-2632CDD1C212}" type="presParOf" srcId="{616A34DA-3943-4F62-B1F4-58BEF8A5DC7D}" destId="{67025B12-24DF-4913-81FC-0B93F91428F4}" srcOrd="0" destOrd="0" presId="urn:microsoft.com/office/officeart/2005/8/layout/lProcess3"/>
    <dgm:cxn modelId="{B5B9E57A-7257-4222-B95C-91BFCDB019A5}" type="presParOf" srcId="{67025B12-24DF-4913-81FC-0B93F91428F4}" destId="{52792A7E-8F0A-4722-9813-C678C0087772}" srcOrd="0" destOrd="0" presId="urn:microsoft.com/office/officeart/2005/8/layout/lProcess3"/>
    <dgm:cxn modelId="{7708C760-9D48-4351-A74E-005B5F9C32C1}" type="presParOf" srcId="{67025B12-24DF-4913-81FC-0B93F91428F4}" destId="{63FF679F-669C-4835-8EAD-B7E749B4DCA2}" srcOrd="1" destOrd="0" presId="urn:microsoft.com/office/officeart/2005/8/layout/lProcess3"/>
    <dgm:cxn modelId="{7B6D70A7-D69E-4C8F-9C92-9A1E62CFDD26}" type="presParOf" srcId="{67025B12-24DF-4913-81FC-0B93F91428F4}" destId="{42AC94A0-7B74-4849-9F6B-1233E2A73A05}" srcOrd="2" destOrd="0" presId="urn:microsoft.com/office/officeart/2005/8/layout/lProcess3"/>
    <dgm:cxn modelId="{C1D782A6-4C17-474E-A6C4-E6351881570E}" type="presParOf" srcId="{67025B12-24DF-4913-81FC-0B93F91428F4}" destId="{C21FF3E9-4897-4661-85A4-64914F18563A}" srcOrd="3" destOrd="0" presId="urn:microsoft.com/office/officeart/2005/8/layout/lProcess3"/>
    <dgm:cxn modelId="{B694E084-04D2-40B8-B83D-8DC6DECD824D}" type="presParOf" srcId="{67025B12-24DF-4913-81FC-0B93F91428F4}" destId="{013FAEB8-55AC-4903-BF62-D7F6EA75ED94}" srcOrd="4" destOrd="0" presId="urn:microsoft.com/office/officeart/2005/8/layout/lProcess3"/>
    <dgm:cxn modelId="{67D421EF-EB78-4B61-8A87-45307619CC92}" type="presParOf" srcId="{67025B12-24DF-4913-81FC-0B93F91428F4}" destId="{FFF762C0-3212-4CB4-B0B2-E194C6FFA515}" srcOrd="5" destOrd="0" presId="urn:microsoft.com/office/officeart/2005/8/layout/lProcess3"/>
    <dgm:cxn modelId="{EDE2717A-0D1F-4B06-A9FD-036A447AD970}" type="presParOf" srcId="{67025B12-24DF-4913-81FC-0B93F91428F4}" destId="{7098A651-7872-48A7-BC0D-B4A45C9214AD}" srcOrd="6" destOrd="0" presId="urn:microsoft.com/office/officeart/2005/8/layout/lProcess3"/>
    <dgm:cxn modelId="{F478433F-034B-4D78-ABD8-47EE2262DA66}" type="presParOf" srcId="{67025B12-24DF-4913-81FC-0B93F91428F4}" destId="{4AEC4F4D-A679-424D-A6A2-7604FBF49C97}" srcOrd="7" destOrd="0" presId="urn:microsoft.com/office/officeart/2005/8/layout/lProcess3"/>
    <dgm:cxn modelId="{ABA4B214-B320-44F3-B46D-36115E26073D}" type="presParOf" srcId="{67025B12-24DF-4913-81FC-0B93F91428F4}" destId="{FD40431A-EE98-42E9-96BF-713969C36E40}" srcOrd="8" destOrd="0" presId="urn:microsoft.com/office/officeart/2005/8/layout/lProcess3"/>
    <dgm:cxn modelId="{2BA1A6A1-0457-412F-8A4F-B2B49C58A316}" type="presParOf" srcId="{67025B12-24DF-4913-81FC-0B93F91428F4}" destId="{DD1548A3-7377-48EF-82EE-CA072F19F9B0}" srcOrd="9" destOrd="0" presId="urn:microsoft.com/office/officeart/2005/8/layout/lProcess3"/>
    <dgm:cxn modelId="{4FF39E01-5ED3-460A-86EC-A813A1028C4B}" type="presParOf" srcId="{67025B12-24DF-4913-81FC-0B93F91428F4}" destId="{E7294756-C158-4FC3-A35C-6EF05126A91E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sp:txBody>
      <dsp:txXfrm>
        <a:off x="15560359" y="3133196"/>
        <a:ext cx="2365849" cy="7440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8" y="3065046"/>
          <a:ext cx="3258170" cy="880307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전월세</a:t>
          </a:r>
        </a:p>
      </dsp:txBody>
      <dsp:txXfrm>
        <a:off x="444282" y="3065046"/>
        <a:ext cx="2377863" cy="880307"/>
      </dsp:txXfrm>
    </dsp:sp>
    <dsp:sp modelId="{42AC94A0-7B74-4849-9F6B-1233E2A73A05}">
      <dsp:nvSpPr>
        <dsp:cNvPr id="0" name=""/>
        <dsp:cNvSpPr/>
      </dsp:nvSpPr>
      <dsp:spPr>
        <a:xfrm>
          <a:off x="2976199" y="3139872"/>
          <a:ext cx="2990753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3341526" y="3139872"/>
        <a:ext cx="2260099" cy="730654"/>
      </dsp:txXfrm>
    </dsp:sp>
    <dsp:sp modelId="{013FAEB8-55AC-4903-BF62-D7F6EA75ED94}">
      <dsp:nvSpPr>
        <dsp:cNvPr id="0" name=""/>
        <dsp:cNvSpPr/>
      </dsp:nvSpPr>
      <dsp:spPr>
        <a:xfrm>
          <a:off x="5711223" y="3139872"/>
          <a:ext cx="3310396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6076550" y="3139872"/>
        <a:ext cx="2579742" cy="730654"/>
      </dsp:txXfrm>
    </dsp:sp>
    <dsp:sp modelId="{7098A651-7872-48A7-BC0D-B4A45C9214AD}">
      <dsp:nvSpPr>
        <dsp:cNvPr id="0" name=""/>
        <dsp:cNvSpPr/>
      </dsp:nvSpPr>
      <dsp:spPr>
        <a:xfrm>
          <a:off x="8765891" y="3139872"/>
          <a:ext cx="3260237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9131218" y="3139872"/>
        <a:ext cx="2529583" cy="730654"/>
      </dsp:txXfrm>
    </dsp:sp>
    <dsp:sp modelId="{FD40431A-EE98-42E9-96BF-713969C36E40}">
      <dsp:nvSpPr>
        <dsp:cNvPr id="0" name=""/>
        <dsp:cNvSpPr/>
      </dsp:nvSpPr>
      <dsp:spPr>
        <a:xfrm>
          <a:off x="11770399" y="3139872"/>
          <a:ext cx="3730395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35726" y="3139872"/>
        <a:ext cx="2999741" cy="730654"/>
      </dsp:txXfrm>
    </dsp:sp>
    <dsp:sp modelId="{E7294756-C158-4FC3-A35C-6EF05126A91E}">
      <dsp:nvSpPr>
        <dsp:cNvPr id="0" name=""/>
        <dsp:cNvSpPr/>
      </dsp:nvSpPr>
      <dsp:spPr>
        <a:xfrm>
          <a:off x="15245065" y="3139872"/>
          <a:ext cx="3054046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0392" y="3139872"/>
        <a:ext cx="2323392" cy="730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7550" y="510426"/>
          <a:ext cx="2940851" cy="884147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</a:p>
      </dsp:txBody>
      <dsp:txXfrm>
        <a:off x="449624" y="510426"/>
        <a:ext cx="2056704" cy="884147"/>
      </dsp:txXfrm>
    </dsp:sp>
    <dsp:sp modelId="{42AC94A0-7B74-4849-9F6B-1233E2A73A05}">
      <dsp:nvSpPr>
        <dsp:cNvPr id="0" name=""/>
        <dsp:cNvSpPr/>
      </dsp:nvSpPr>
      <dsp:spPr>
        <a:xfrm>
          <a:off x="2661053" y="585578"/>
          <a:ext cx="3003800" cy="73384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027974" y="585578"/>
        <a:ext cx="2269958" cy="733842"/>
      </dsp:txXfrm>
    </dsp:sp>
    <dsp:sp modelId="{013FAEB8-55AC-4903-BF62-D7F6EA75ED94}">
      <dsp:nvSpPr>
        <dsp:cNvPr id="0" name=""/>
        <dsp:cNvSpPr/>
      </dsp:nvSpPr>
      <dsp:spPr>
        <a:xfrm>
          <a:off x="5408008" y="585578"/>
          <a:ext cx="3324837" cy="73384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sp:txBody>
      <dsp:txXfrm>
        <a:off x="5774929" y="585578"/>
        <a:ext cx="2590995" cy="733842"/>
      </dsp:txXfrm>
    </dsp:sp>
    <dsp:sp modelId="{7098A651-7872-48A7-BC0D-B4A45C9214AD}">
      <dsp:nvSpPr>
        <dsp:cNvPr id="0" name=""/>
        <dsp:cNvSpPr/>
      </dsp:nvSpPr>
      <dsp:spPr>
        <a:xfrm>
          <a:off x="8476001" y="585578"/>
          <a:ext cx="3274459" cy="73384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sp:txBody>
      <dsp:txXfrm>
        <a:off x="8842922" y="585578"/>
        <a:ext cx="2540617" cy="7338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9154" y="3078452"/>
          <a:ext cx="3706092" cy="853495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</a:p>
      </dsp:txBody>
      <dsp:txXfrm>
        <a:off x="435902" y="3078452"/>
        <a:ext cx="2852597" cy="853495"/>
      </dsp:txXfrm>
    </dsp:sp>
    <dsp:sp modelId="{42AC94A0-7B74-4849-9F6B-1233E2A73A05}">
      <dsp:nvSpPr>
        <dsp:cNvPr id="0" name=""/>
        <dsp:cNvSpPr/>
      </dsp:nvSpPr>
      <dsp:spPr>
        <a:xfrm>
          <a:off x="3437860" y="3150999"/>
          <a:ext cx="2899664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792061" y="3150999"/>
        <a:ext cx="2191263" cy="708401"/>
      </dsp:txXfrm>
    </dsp:sp>
    <dsp:sp modelId="{013FAEB8-55AC-4903-BF62-D7F6EA75ED94}">
      <dsp:nvSpPr>
        <dsp:cNvPr id="0" name=""/>
        <dsp:cNvSpPr/>
      </dsp:nvSpPr>
      <dsp:spPr>
        <a:xfrm>
          <a:off x="6089584" y="3150999"/>
          <a:ext cx="3209572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sp:txBody>
      <dsp:txXfrm>
        <a:off x="6443785" y="3150999"/>
        <a:ext cx="2501171" cy="708401"/>
      </dsp:txXfrm>
    </dsp:sp>
    <dsp:sp modelId="{7098A651-7872-48A7-BC0D-B4A45C9214AD}">
      <dsp:nvSpPr>
        <dsp:cNvPr id="0" name=""/>
        <dsp:cNvSpPr/>
      </dsp:nvSpPr>
      <dsp:spPr>
        <a:xfrm>
          <a:off x="9051216" y="3150999"/>
          <a:ext cx="3160940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405417" y="3150999"/>
        <a:ext cx="2452539" cy="708401"/>
      </dsp:txXfrm>
    </dsp:sp>
    <dsp:sp modelId="{FD40431A-EE98-42E9-96BF-713969C36E40}">
      <dsp:nvSpPr>
        <dsp:cNvPr id="0" name=""/>
        <dsp:cNvSpPr/>
      </dsp:nvSpPr>
      <dsp:spPr>
        <a:xfrm>
          <a:off x="11964216" y="3150999"/>
          <a:ext cx="361677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18417" y="3150999"/>
        <a:ext cx="2908378" cy="708401"/>
      </dsp:txXfrm>
    </dsp:sp>
    <dsp:sp modelId="{E7294756-C158-4FC3-A35C-6EF05126A91E}">
      <dsp:nvSpPr>
        <dsp:cNvPr id="0" name=""/>
        <dsp:cNvSpPr/>
      </dsp:nvSpPr>
      <dsp:spPr>
        <a:xfrm>
          <a:off x="15333055" y="3150999"/>
          <a:ext cx="296102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87256" y="3150999"/>
        <a:ext cx="2252628" cy="7084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9154" y="3078452"/>
          <a:ext cx="3706092" cy="853495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특성</a:t>
          </a:r>
        </a:p>
      </dsp:txBody>
      <dsp:txXfrm>
        <a:off x="435902" y="3078452"/>
        <a:ext cx="2852597" cy="853495"/>
      </dsp:txXfrm>
    </dsp:sp>
    <dsp:sp modelId="{42AC94A0-7B74-4849-9F6B-1233E2A73A05}">
      <dsp:nvSpPr>
        <dsp:cNvPr id="0" name=""/>
        <dsp:cNvSpPr/>
      </dsp:nvSpPr>
      <dsp:spPr>
        <a:xfrm>
          <a:off x="3437860" y="3150999"/>
          <a:ext cx="2899664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792061" y="3150999"/>
        <a:ext cx="2191263" cy="708401"/>
      </dsp:txXfrm>
    </dsp:sp>
    <dsp:sp modelId="{013FAEB8-55AC-4903-BF62-D7F6EA75ED94}">
      <dsp:nvSpPr>
        <dsp:cNvPr id="0" name=""/>
        <dsp:cNvSpPr/>
      </dsp:nvSpPr>
      <dsp:spPr>
        <a:xfrm>
          <a:off x="6089584" y="3150999"/>
          <a:ext cx="3209572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sp:txBody>
      <dsp:txXfrm>
        <a:off x="6443785" y="3150999"/>
        <a:ext cx="2501171" cy="708401"/>
      </dsp:txXfrm>
    </dsp:sp>
    <dsp:sp modelId="{7098A651-7872-48A7-BC0D-B4A45C9214AD}">
      <dsp:nvSpPr>
        <dsp:cNvPr id="0" name=""/>
        <dsp:cNvSpPr/>
      </dsp:nvSpPr>
      <dsp:spPr>
        <a:xfrm>
          <a:off x="9051216" y="3150999"/>
          <a:ext cx="3160940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405417" y="3150999"/>
        <a:ext cx="2452539" cy="708401"/>
      </dsp:txXfrm>
    </dsp:sp>
    <dsp:sp modelId="{FD40431A-EE98-42E9-96BF-713969C36E40}">
      <dsp:nvSpPr>
        <dsp:cNvPr id="0" name=""/>
        <dsp:cNvSpPr/>
      </dsp:nvSpPr>
      <dsp:spPr>
        <a:xfrm>
          <a:off x="11964216" y="3150999"/>
          <a:ext cx="361677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18417" y="3150999"/>
        <a:ext cx="2908378" cy="708401"/>
      </dsp:txXfrm>
    </dsp:sp>
    <dsp:sp modelId="{E7294756-C158-4FC3-A35C-6EF05126A91E}">
      <dsp:nvSpPr>
        <dsp:cNvPr id="0" name=""/>
        <dsp:cNvSpPr/>
      </dsp:nvSpPr>
      <dsp:spPr>
        <a:xfrm>
          <a:off x="15333055" y="3150999"/>
          <a:ext cx="296102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87256" y="3150999"/>
        <a:ext cx="2252628" cy="7084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9154" y="3078452"/>
          <a:ext cx="3706092" cy="853495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</a:p>
      </dsp:txBody>
      <dsp:txXfrm>
        <a:off x="435902" y="3078452"/>
        <a:ext cx="2852597" cy="853495"/>
      </dsp:txXfrm>
    </dsp:sp>
    <dsp:sp modelId="{42AC94A0-7B74-4849-9F6B-1233E2A73A05}">
      <dsp:nvSpPr>
        <dsp:cNvPr id="0" name=""/>
        <dsp:cNvSpPr/>
      </dsp:nvSpPr>
      <dsp:spPr>
        <a:xfrm>
          <a:off x="3437860" y="3150999"/>
          <a:ext cx="2899664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792061" y="3150999"/>
        <a:ext cx="2191263" cy="708401"/>
      </dsp:txXfrm>
    </dsp:sp>
    <dsp:sp modelId="{013FAEB8-55AC-4903-BF62-D7F6EA75ED94}">
      <dsp:nvSpPr>
        <dsp:cNvPr id="0" name=""/>
        <dsp:cNvSpPr/>
      </dsp:nvSpPr>
      <dsp:spPr>
        <a:xfrm>
          <a:off x="6089584" y="3150999"/>
          <a:ext cx="3209572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sp:txBody>
      <dsp:txXfrm>
        <a:off x="6443785" y="3150999"/>
        <a:ext cx="2501171" cy="708401"/>
      </dsp:txXfrm>
    </dsp:sp>
    <dsp:sp modelId="{7098A651-7872-48A7-BC0D-B4A45C9214AD}">
      <dsp:nvSpPr>
        <dsp:cNvPr id="0" name=""/>
        <dsp:cNvSpPr/>
      </dsp:nvSpPr>
      <dsp:spPr>
        <a:xfrm>
          <a:off x="9631680" y="3072090"/>
          <a:ext cx="3160940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985881" y="3072090"/>
        <a:ext cx="2452539" cy="708401"/>
      </dsp:txXfrm>
    </dsp:sp>
    <dsp:sp modelId="{FD40431A-EE98-42E9-96BF-713969C36E40}">
      <dsp:nvSpPr>
        <dsp:cNvPr id="0" name=""/>
        <dsp:cNvSpPr/>
      </dsp:nvSpPr>
      <dsp:spPr>
        <a:xfrm>
          <a:off x="11964216" y="3150999"/>
          <a:ext cx="361677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18417" y="3150999"/>
        <a:ext cx="2908378" cy="708401"/>
      </dsp:txXfrm>
    </dsp:sp>
    <dsp:sp modelId="{E7294756-C158-4FC3-A35C-6EF05126A91E}">
      <dsp:nvSpPr>
        <dsp:cNvPr id="0" name=""/>
        <dsp:cNvSpPr/>
      </dsp:nvSpPr>
      <dsp:spPr>
        <a:xfrm>
          <a:off x="15333055" y="3150999"/>
          <a:ext cx="296102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87256" y="3150999"/>
        <a:ext cx="2252628" cy="7084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9154" y="3078452"/>
          <a:ext cx="3706092" cy="853495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 특성</a:t>
          </a:r>
        </a:p>
      </dsp:txBody>
      <dsp:txXfrm>
        <a:off x="435902" y="3078452"/>
        <a:ext cx="2852597" cy="853495"/>
      </dsp:txXfrm>
    </dsp:sp>
    <dsp:sp modelId="{42AC94A0-7B74-4849-9F6B-1233E2A73A05}">
      <dsp:nvSpPr>
        <dsp:cNvPr id="0" name=""/>
        <dsp:cNvSpPr/>
      </dsp:nvSpPr>
      <dsp:spPr>
        <a:xfrm>
          <a:off x="3437860" y="3150999"/>
          <a:ext cx="2899664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792061" y="3150999"/>
        <a:ext cx="2191263" cy="708401"/>
      </dsp:txXfrm>
    </dsp:sp>
    <dsp:sp modelId="{013FAEB8-55AC-4903-BF62-D7F6EA75ED94}">
      <dsp:nvSpPr>
        <dsp:cNvPr id="0" name=""/>
        <dsp:cNvSpPr/>
      </dsp:nvSpPr>
      <dsp:spPr>
        <a:xfrm>
          <a:off x="6089584" y="3150999"/>
          <a:ext cx="3209572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sp:txBody>
      <dsp:txXfrm>
        <a:off x="6443785" y="3150999"/>
        <a:ext cx="2501171" cy="708401"/>
      </dsp:txXfrm>
    </dsp:sp>
    <dsp:sp modelId="{7098A651-7872-48A7-BC0D-B4A45C9214AD}">
      <dsp:nvSpPr>
        <dsp:cNvPr id="0" name=""/>
        <dsp:cNvSpPr/>
      </dsp:nvSpPr>
      <dsp:spPr>
        <a:xfrm>
          <a:off x="9051216" y="3150999"/>
          <a:ext cx="3160940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405417" y="3150999"/>
        <a:ext cx="2452539" cy="708401"/>
      </dsp:txXfrm>
    </dsp:sp>
    <dsp:sp modelId="{FD40431A-EE98-42E9-96BF-713969C36E40}">
      <dsp:nvSpPr>
        <dsp:cNvPr id="0" name=""/>
        <dsp:cNvSpPr/>
      </dsp:nvSpPr>
      <dsp:spPr>
        <a:xfrm>
          <a:off x="11964216" y="3150999"/>
          <a:ext cx="361677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18417" y="3150999"/>
        <a:ext cx="2908378" cy="708401"/>
      </dsp:txXfrm>
    </dsp:sp>
    <dsp:sp modelId="{E7294756-C158-4FC3-A35C-6EF05126A91E}">
      <dsp:nvSpPr>
        <dsp:cNvPr id="0" name=""/>
        <dsp:cNvSpPr/>
      </dsp:nvSpPr>
      <dsp:spPr>
        <a:xfrm>
          <a:off x="15333055" y="3150999"/>
          <a:ext cx="296102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87256" y="3150999"/>
        <a:ext cx="2252628" cy="7084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9154" y="3078452"/>
          <a:ext cx="3706092" cy="853495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특성</a:t>
          </a:r>
        </a:p>
      </dsp:txBody>
      <dsp:txXfrm>
        <a:off x="435902" y="3078452"/>
        <a:ext cx="2852597" cy="853495"/>
      </dsp:txXfrm>
    </dsp:sp>
    <dsp:sp modelId="{42AC94A0-7B74-4849-9F6B-1233E2A73A05}">
      <dsp:nvSpPr>
        <dsp:cNvPr id="0" name=""/>
        <dsp:cNvSpPr/>
      </dsp:nvSpPr>
      <dsp:spPr>
        <a:xfrm>
          <a:off x="3437860" y="3150999"/>
          <a:ext cx="2899664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792061" y="3150999"/>
        <a:ext cx="2191263" cy="708401"/>
      </dsp:txXfrm>
    </dsp:sp>
    <dsp:sp modelId="{013FAEB8-55AC-4903-BF62-D7F6EA75ED94}">
      <dsp:nvSpPr>
        <dsp:cNvPr id="0" name=""/>
        <dsp:cNvSpPr/>
      </dsp:nvSpPr>
      <dsp:spPr>
        <a:xfrm>
          <a:off x="6089584" y="3150999"/>
          <a:ext cx="3209572" cy="70840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층</a:t>
          </a:r>
        </a:p>
      </dsp:txBody>
      <dsp:txXfrm>
        <a:off x="6443785" y="3150999"/>
        <a:ext cx="2501171" cy="708401"/>
      </dsp:txXfrm>
    </dsp:sp>
    <dsp:sp modelId="{7098A651-7872-48A7-BC0D-B4A45C9214AD}">
      <dsp:nvSpPr>
        <dsp:cNvPr id="0" name=""/>
        <dsp:cNvSpPr/>
      </dsp:nvSpPr>
      <dsp:spPr>
        <a:xfrm>
          <a:off x="9051216" y="3150999"/>
          <a:ext cx="3160940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405417" y="3150999"/>
        <a:ext cx="2452539" cy="708401"/>
      </dsp:txXfrm>
    </dsp:sp>
    <dsp:sp modelId="{FD40431A-EE98-42E9-96BF-713969C36E40}">
      <dsp:nvSpPr>
        <dsp:cNvPr id="0" name=""/>
        <dsp:cNvSpPr/>
      </dsp:nvSpPr>
      <dsp:spPr>
        <a:xfrm>
          <a:off x="11964216" y="3150999"/>
          <a:ext cx="361677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18417" y="3150999"/>
        <a:ext cx="2908378" cy="708401"/>
      </dsp:txXfrm>
    </dsp:sp>
    <dsp:sp modelId="{E7294756-C158-4FC3-A35C-6EF05126A91E}">
      <dsp:nvSpPr>
        <dsp:cNvPr id="0" name=""/>
        <dsp:cNvSpPr/>
      </dsp:nvSpPr>
      <dsp:spPr>
        <a:xfrm>
          <a:off x="15333055" y="3150999"/>
          <a:ext cx="2961029" cy="708401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87256" y="3150999"/>
        <a:ext cx="2252628" cy="7084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2273" y="3082473"/>
          <a:ext cx="3671165" cy="845452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sp:txBody>
      <dsp:txXfrm>
        <a:off x="424999" y="3082473"/>
        <a:ext cx="2825713" cy="845452"/>
      </dsp:txXfrm>
    </dsp:sp>
    <dsp:sp modelId="{42AC94A0-7B74-4849-9F6B-1233E2A73A05}">
      <dsp:nvSpPr>
        <dsp:cNvPr id="0" name=""/>
        <dsp:cNvSpPr/>
      </dsp:nvSpPr>
      <dsp:spPr>
        <a:xfrm>
          <a:off x="3398667" y="3154337"/>
          <a:ext cx="2872337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sp:txBody>
      <dsp:txXfrm>
        <a:off x="3749530" y="3154337"/>
        <a:ext cx="2170612" cy="701725"/>
      </dsp:txXfrm>
    </dsp:sp>
    <dsp:sp modelId="{013FAEB8-55AC-4903-BF62-D7F6EA75ED94}">
      <dsp:nvSpPr>
        <dsp:cNvPr id="0" name=""/>
        <dsp:cNvSpPr/>
      </dsp:nvSpPr>
      <dsp:spPr>
        <a:xfrm>
          <a:off x="6025401" y="3154337"/>
          <a:ext cx="3365405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</a:t>
          </a: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가격</a:t>
          </a:r>
        </a:p>
      </dsp:txBody>
      <dsp:txXfrm>
        <a:off x="6376264" y="3154337"/>
        <a:ext cx="2663680" cy="701725"/>
      </dsp:txXfrm>
    </dsp:sp>
    <dsp:sp modelId="{7098A651-7872-48A7-BC0D-B4A45C9214AD}">
      <dsp:nvSpPr>
        <dsp:cNvPr id="0" name=""/>
        <dsp:cNvSpPr/>
      </dsp:nvSpPr>
      <dsp:spPr>
        <a:xfrm>
          <a:off x="9145202" y="3154337"/>
          <a:ext cx="3131151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sp:txBody>
      <dsp:txXfrm>
        <a:off x="9496065" y="3154337"/>
        <a:ext cx="2429426" cy="701725"/>
      </dsp:txXfrm>
    </dsp:sp>
    <dsp:sp modelId="{FD40431A-EE98-42E9-96BF-713969C36E40}">
      <dsp:nvSpPr>
        <dsp:cNvPr id="0" name=""/>
        <dsp:cNvSpPr/>
      </dsp:nvSpPr>
      <dsp:spPr>
        <a:xfrm>
          <a:off x="12030750" y="3154337"/>
          <a:ext cx="358269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81613" y="3154337"/>
        <a:ext cx="2880969" cy="701725"/>
      </dsp:txXfrm>
    </dsp:sp>
    <dsp:sp modelId="{E7294756-C158-4FC3-A35C-6EF05126A91E}">
      <dsp:nvSpPr>
        <dsp:cNvPr id="0" name=""/>
        <dsp:cNvSpPr/>
      </dsp:nvSpPr>
      <dsp:spPr>
        <a:xfrm>
          <a:off x="15367841" y="3154337"/>
          <a:ext cx="293312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18704" y="3154337"/>
        <a:ext cx="2231399" cy="7017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2273" y="3082473"/>
          <a:ext cx="3671165" cy="845452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sp:txBody>
      <dsp:txXfrm>
        <a:off x="424999" y="3082473"/>
        <a:ext cx="2825713" cy="845452"/>
      </dsp:txXfrm>
    </dsp:sp>
    <dsp:sp modelId="{42AC94A0-7B74-4849-9F6B-1233E2A73A05}">
      <dsp:nvSpPr>
        <dsp:cNvPr id="0" name=""/>
        <dsp:cNvSpPr/>
      </dsp:nvSpPr>
      <dsp:spPr>
        <a:xfrm>
          <a:off x="3398667" y="3154337"/>
          <a:ext cx="2872337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sp:txBody>
      <dsp:txXfrm>
        <a:off x="3749530" y="3154337"/>
        <a:ext cx="2170612" cy="701725"/>
      </dsp:txXfrm>
    </dsp:sp>
    <dsp:sp modelId="{013FAEB8-55AC-4903-BF62-D7F6EA75ED94}">
      <dsp:nvSpPr>
        <dsp:cNvPr id="0" name=""/>
        <dsp:cNvSpPr/>
      </dsp:nvSpPr>
      <dsp:spPr>
        <a:xfrm>
          <a:off x="6025401" y="3154337"/>
          <a:ext cx="3365405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</a:t>
          </a: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가격</a:t>
          </a:r>
        </a:p>
      </dsp:txBody>
      <dsp:txXfrm>
        <a:off x="6376264" y="3154337"/>
        <a:ext cx="2663680" cy="701725"/>
      </dsp:txXfrm>
    </dsp:sp>
    <dsp:sp modelId="{7098A651-7872-48A7-BC0D-B4A45C9214AD}">
      <dsp:nvSpPr>
        <dsp:cNvPr id="0" name=""/>
        <dsp:cNvSpPr/>
      </dsp:nvSpPr>
      <dsp:spPr>
        <a:xfrm>
          <a:off x="9145202" y="3154337"/>
          <a:ext cx="3131151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sp:txBody>
      <dsp:txXfrm>
        <a:off x="9496065" y="3154337"/>
        <a:ext cx="2429426" cy="701725"/>
      </dsp:txXfrm>
    </dsp:sp>
    <dsp:sp modelId="{FD40431A-EE98-42E9-96BF-713969C36E40}">
      <dsp:nvSpPr>
        <dsp:cNvPr id="0" name=""/>
        <dsp:cNvSpPr/>
      </dsp:nvSpPr>
      <dsp:spPr>
        <a:xfrm>
          <a:off x="12030750" y="3154337"/>
          <a:ext cx="358269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81613" y="3154337"/>
        <a:ext cx="2880969" cy="701725"/>
      </dsp:txXfrm>
    </dsp:sp>
    <dsp:sp modelId="{E7294756-C158-4FC3-A35C-6EF05126A91E}">
      <dsp:nvSpPr>
        <dsp:cNvPr id="0" name=""/>
        <dsp:cNvSpPr/>
      </dsp:nvSpPr>
      <dsp:spPr>
        <a:xfrm>
          <a:off x="15367841" y="3154337"/>
          <a:ext cx="293312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18704" y="3154337"/>
        <a:ext cx="2231399" cy="70172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2273" y="3082473"/>
          <a:ext cx="3671165" cy="845452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sp:txBody>
      <dsp:txXfrm>
        <a:off x="424999" y="3082473"/>
        <a:ext cx="2825713" cy="845452"/>
      </dsp:txXfrm>
    </dsp:sp>
    <dsp:sp modelId="{42AC94A0-7B74-4849-9F6B-1233E2A73A05}">
      <dsp:nvSpPr>
        <dsp:cNvPr id="0" name=""/>
        <dsp:cNvSpPr/>
      </dsp:nvSpPr>
      <dsp:spPr>
        <a:xfrm>
          <a:off x="3398667" y="3154337"/>
          <a:ext cx="2872337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sp:txBody>
      <dsp:txXfrm>
        <a:off x="3749530" y="3154337"/>
        <a:ext cx="2170612" cy="701725"/>
      </dsp:txXfrm>
    </dsp:sp>
    <dsp:sp modelId="{013FAEB8-55AC-4903-BF62-D7F6EA75ED94}">
      <dsp:nvSpPr>
        <dsp:cNvPr id="0" name=""/>
        <dsp:cNvSpPr/>
      </dsp:nvSpPr>
      <dsp:spPr>
        <a:xfrm>
          <a:off x="6025401" y="3154337"/>
          <a:ext cx="3365405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 가격</a:t>
          </a:r>
        </a:p>
      </dsp:txBody>
      <dsp:txXfrm>
        <a:off x="6376264" y="3154337"/>
        <a:ext cx="2663680" cy="701725"/>
      </dsp:txXfrm>
    </dsp:sp>
    <dsp:sp modelId="{7098A651-7872-48A7-BC0D-B4A45C9214AD}">
      <dsp:nvSpPr>
        <dsp:cNvPr id="0" name=""/>
        <dsp:cNvSpPr/>
      </dsp:nvSpPr>
      <dsp:spPr>
        <a:xfrm>
          <a:off x="9145202" y="3154337"/>
          <a:ext cx="3131151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sp:txBody>
      <dsp:txXfrm>
        <a:off x="9496065" y="3154337"/>
        <a:ext cx="2429426" cy="701725"/>
      </dsp:txXfrm>
    </dsp:sp>
    <dsp:sp modelId="{FD40431A-EE98-42E9-96BF-713969C36E40}">
      <dsp:nvSpPr>
        <dsp:cNvPr id="0" name=""/>
        <dsp:cNvSpPr/>
      </dsp:nvSpPr>
      <dsp:spPr>
        <a:xfrm>
          <a:off x="12030750" y="3154337"/>
          <a:ext cx="358269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81613" y="3154337"/>
        <a:ext cx="2880969" cy="701725"/>
      </dsp:txXfrm>
    </dsp:sp>
    <dsp:sp modelId="{E7294756-C158-4FC3-A35C-6EF05126A91E}">
      <dsp:nvSpPr>
        <dsp:cNvPr id="0" name=""/>
        <dsp:cNvSpPr/>
      </dsp:nvSpPr>
      <dsp:spPr>
        <a:xfrm>
          <a:off x="15367841" y="3154337"/>
          <a:ext cx="293312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18704" y="3154337"/>
        <a:ext cx="2231399" cy="701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sp:txBody>
      <dsp:txXfrm>
        <a:off x="15560359" y="3133196"/>
        <a:ext cx="2365849" cy="74400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2273" y="3082473"/>
          <a:ext cx="3671165" cy="845452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sp:txBody>
      <dsp:txXfrm>
        <a:off x="424999" y="3082473"/>
        <a:ext cx="2825713" cy="845452"/>
      </dsp:txXfrm>
    </dsp:sp>
    <dsp:sp modelId="{42AC94A0-7B74-4849-9F6B-1233E2A73A05}">
      <dsp:nvSpPr>
        <dsp:cNvPr id="0" name=""/>
        <dsp:cNvSpPr/>
      </dsp:nvSpPr>
      <dsp:spPr>
        <a:xfrm>
          <a:off x="3398667" y="3154337"/>
          <a:ext cx="2872337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sp:txBody>
      <dsp:txXfrm>
        <a:off x="3749530" y="3154337"/>
        <a:ext cx="2170612" cy="701725"/>
      </dsp:txXfrm>
    </dsp:sp>
    <dsp:sp modelId="{013FAEB8-55AC-4903-BF62-D7F6EA75ED94}">
      <dsp:nvSpPr>
        <dsp:cNvPr id="0" name=""/>
        <dsp:cNvSpPr/>
      </dsp:nvSpPr>
      <dsp:spPr>
        <a:xfrm>
          <a:off x="6025401" y="3154337"/>
          <a:ext cx="3365405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 가격</a:t>
          </a:r>
        </a:p>
      </dsp:txBody>
      <dsp:txXfrm>
        <a:off x="6376264" y="3154337"/>
        <a:ext cx="2663680" cy="701725"/>
      </dsp:txXfrm>
    </dsp:sp>
    <dsp:sp modelId="{7098A651-7872-48A7-BC0D-B4A45C9214AD}">
      <dsp:nvSpPr>
        <dsp:cNvPr id="0" name=""/>
        <dsp:cNvSpPr/>
      </dsp:nvSpPr>
      <dsp:spPr>
        <a:xfrm>
          <a:off x="9145202" y="3154337"/>
          <a:ext cx="3131151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sp:txBody>
      <dsp:txXfrm>
        <a:off x="9496065" y="3154337"/>
        <a:ext cx="2429426" cy="701725"/>
      </dsp:txXfrm>
    </dsp:sp>
    <dsp:sp modelId="{FD40431A-EE98-42E9-96BF-713969C36E40}">
      <dsp:nvSpPr>
        <dsp:cNvPr id="0" name=""/>
        <dsp:cNvSpPr/>
      </dsp:nvSpPr>
      <dsp:spPr>
        <a:xfrm>
          <a:off x="12030750" y="3154337"/>
          <a:ext cx="358269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81613" y="3154337"/>
        <a:ext cx="2880969" cy="701725"/>
      </dsp:txXfrm>
    </dsp:sp>
    <dsp:sp modelId="{E7294756-C158-4FC3-A35C-6EF05126A91E}">
      <dsp:nvSpPr>
        <dsp:cNvPr id="0" name=""/>
        <dsp:cNvSpPr/>
      </dsp:nvSpPr>
      <dsp:spPr>
        <a:xfrm>
          <a:off x="15367841" y="3154337"/>
          <a:ext cx="293312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18704" y="3154337"/>
        <a:ext cx="2231399" cy="70172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2273" y="3082473"/>
          <a:ext cx="3671165" cy="845452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매매</a:t>
          </a:r>
        </a:p>
      </dsp:txBody>
      <dsp:txXfrm>
        <a:off x="424999" y="3082473"/>
        <a:ext cx="2825713" cy="845452"/>
      </dsp:txXfrm>
    </dsp:sp>
    <dsp:sp modelId="{42AC94A0-7B74-4849-9F6B-1233E2A73A05}">
      <dsp:nvSpPr>
        <dsp:cNvPr id="0" name=""/>
        <dsp:cNvSpPr/>
      </dsp:nvSpPr>
      <dsp:spPr>
        <a:xfrm>
          <a:off x="3398667" y="3154337"/>
          <a:ext cx="2872337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입지와 가격</a:t>
          </a:r>
        </a:p>
      </dsp:txBody>
      <dsp:txXfrm>
        <a:off x="3749530" y="3154337"/>
        <a:ext cx="2170612" cy="701725"/>
      </dsp:txXfrm>
    </dsp:sp>
    <dsp:sp modelId="{013FAEB8-55AC-4903-BF62-D7F6EA75ED94}">
      <dsp:nvSpPr>
        <dsp:cNvPr id="0" name=""/>
        <dsp:cNvSpPr/>
      </dsp:nvSpPr>
      <dsp:spPr>
        <a:xfrm>
          <a:off x="6025401" y="3154337"/>
          <a:ext cx="3365405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건축년도와 가격</a:t>
          </a:r>
        </a:p>
      </dsp:txBody>
      <dsp:txXfrm>
        <a:off x="6376264" y="3154337"/>
        <a:ext cx="2663680" cy="701725"/>
      </dsp:txXfrm>
    </dsp:sp>
    <dsp:sp modelId="{7098A651-7872-48A7-BC0D-B4A45C9214AD}">
      <dsp:nvSpPr>
        <dsp:cNvPr id="0" name=""/>
        <dsp:cNvSpPr/>
      </dsp:nvSpPr>
      <dsp:spPr>
        <a:xfrm>
          <a:off x="9145202" y="3154337"/>
          <a:ext cx="3131151" cy="701725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021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</a:t>
          </a:r>
        </a:p>
      </dsp:txBody>
      <dsp:txXfrm>
        <a:off x="9496065" y="3154337"/>
        <a:ext cx="2429426" cy="701725"/>
      </dsp:txXfrm>
    </dsp:sp>
    <dsp:sp modelId="{FD40431A-EE98-42E9-96BF-713969C36E40}">
      <dsp:nvSpPr>
        <dsp:cNvPr id="0" name=""/>
        <dsp:cNvSpPr/>
      </dsp:nvSpPr>
      <dsp:spPr>
        <a:xfrm>
          <a:off x="12030750" y="3154337"/>
          <a:ext cx="358269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381613" y="3154337"/>
        <a:ext cx="2880969" cy="701725"/>
      </dsp:txXfrm>
    </dsp:sp>
    <dsp:sp modelId="{E7294756-C158-4FC3-A35C-6EF05126A91E}">
      <dsp:nvSpPr>
        <dsp:cNvPr id="0" name=""/>
        <dsp:cNvSpPr/>
      </dsp:nvSpPr>
      <dsp:spPr>
        <a:xfrm>
          <a:off x="15367841" y="3154337"/>
          <a:ext cx="2933124" cy="701725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18704" y="3154337"/>
        <a:ext cx="2231399" cy="70172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676" y="3088729"/>
          <a:ext cx="4074161" cy="832940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sp:txBody>
      <dsp:txXfrm>
        <a:off x="417146" y="3088729"/>
        <a:ext cx="3241221" cy="832940"/>
      </dsp:txXfrm>
    </dsp:sp>
    <dsp:sp modelId="{42AC94A0-7B74-4849-9F6B-1233E2A73A05}">
      <dsp:nvSpPr>
        <dsp:cNvPr id="0" name=""/>
        <dsp:cNvSpPr/>
      </dsp:nvSpPr>
      <dsp:spPr>
        <a:xfrm>
          <a:off x="3804132" y="3159529"/>
          <a:ext cx="2829829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4149802" y="3159529"/>
        <a:ext cx="2138489" cy="691340"/>
      </dsp:txXfrm>
    </dsp:sp>
    <dsp:sp modelId="{013FAEB8-55AC-4903-BF62-D7F6EA75ED94}">
      <dsp:nvSpPr>
        <dsp:cNvPr id="0" name=""/>
        <dsp:cNvSpPr/>
      </dsp:nvSpPr>
      <dsp:spPr>
        <a:xfrm>
          <a:off x="6391992" y="3159529"/>
          <a:ext cx="313227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6737662" y="3159529"/>
        <a:ext cx="2440933" cy="691340"/>
      </dsp:txXfrm>
    </dsp:sp>
    <dsp:sp modelId="{7098A651-7872-48A7-BC0D-B4A45C9214AD}">
      <dsp:nvSpPr>
        <dsp:cNvPr id="0" name=""/>
        <dsp:cNvSpPr/>
      </dsp:nvSpPr>
      <dsp:spPr>
        <a:xfrm>
          <a:off x="9282297" y="3159529"/>
          <a:ext cx="308481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627967" y="3159529"/>
        <a:ext cx="2393473" cy="691340"/>
      </dsp:txXfrm>
    </dsp:sp>
    <dsp:sp modelId="{FD40431A-EE98-42E9-96BF-713969C36E40}">
      <dsp:nvSpPr>
        <dsp:cNvPr id="0" name=""/>
        <dsp:cNvSpPr/>
      </dsp:nvSpPr>
      <dsp:spPr>
        <a:xfrm>
          <a:off x="12125141" y="3159529"/>
          <a:ext cx="3529673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470811" y="3159529"/>
        <a:ext cx="2838333" cy="691340"/>
      </dsp:txXfrm>
    </dsp:sp>
    <dsp:sp modelId="{E7294756-C158-4FC3-A35C-6EF05126A91E}">
      <dsp:nvSpPr>
        <dsp:cNvPr id="0" name=""/>
        <dsp:cNvSpPr/>
      </dsp:nvSpPr>
      <dsp:spPr>
        <a:xfrm>
          <a:off x="15412846" y="3159529"/>
          <a:ext cx="2889717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58516" y="3159529"/>
        <a:ext cx="2198377" cy="69134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676" y="3088729"/>
          <a:ext cx="4074161" cy="832940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sp:txBody>
      <dsp:txXfrm>
        <a:off x="417146" y="3088729"/>
        <a:ext cx="3241221" cy="832940"/>
      </dsp:txXfrm>
    </dsp:sp>
    <dsp:sp modelId="{42AC94A0-7B74-4849-9F6B-1233E2A73A05}">
      <dsp:nvSpPr>
        <dsp:cNvPr id="0" name=""/>
        <dsp:cNvSpPr/>
      </dsp:nvSpPr>
      <dsp:spPr>
        <a:xfrm>
          <a:off x="3804132" y="3159529"/>
          <a:ext cx="2829829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4149802" y="3159529"/>
        <a:ext cx="2138489" cy="691340"/>
      </dsp:txXfrm>
    </dsp:sp>
    <dsp:sp modelId="{013FAEB8-55AC-4903-BF62-D7F6EA75ED94}">
      <dsp:nvSpPr>
        <dsp:cNvPr id="0" name=""/>
        <dsp:cNvSpPr/>
      </dsp:nvSpPr>
      <dsp:spPr>
        <a:xfrm>
          <a:off x="6391992" y="3159529"/>
          <a:ext cx="313227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6737662" y="3159529"/>
        <a:ext cx="2440933" cy="691340"/>
      </dsp:txXfrm>
    </dsp:sp>
    <dsp:sp modelId="{7098A651-7872-48A7-BC0D-B4A45C9214AD}">
      <dsp:nvSpPr>
        <dsp:cNvPr id="0" name=""/>
        <dsp:cNvSpPr/>
      </dsp:nvSpPr>
      <dsp:spPr>
        <a:xfrm>
          <a:off x="9282297" y="3159529"/>
          <a:ext cx="308481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627967" y="3159529"/>
        <a:ext cx="2393473" cy="691340"/>
      </dsp:txXfrm>
    </dsp:sp>
    <dsp:sp modelId="{FD40431A-EE98-42E9-96BF-713969C36E40}">
      <dsp:nvSpPr>
        <dsp:cNvPr id="0" name=""/>
        <dsp:cNvSpPr/>
      </dsp:nvSpPr>
      <dsp:spPr>
        <a:xfrm>
          <a:off x="12125141" y="3159529"/>
          <a:ext cx="3529673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470811" y="3159529"/>
        <a:ext cx="2838333" cy="691340"/>
      </dsp:txXfrm>
    </dsp:sp>
    <dsp:sp modelId="{E7294756-C158-4FC3-A35C-6EF05126A91E}">
      <dsp:nvSpPr>
        <dsp:cNvPr id="0" name=""/>
        <dsp:cNvSpPr/>
      </dsp:nvSpPr>
      <dsp:spPr>
        <a:xfrm>
          <a:off x="15412846" y="3159529"/>
          <a:ext cx="2889717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58516" y="3159529"/>
        <a:ext cx="2198377" cy="69134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676" y="3088729"/>
          <a:ext cx="4074161" cy="832940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sp:txBody>
      <dsp:txXfrm>
        <a:off x="417146" y="3088729"/>
        <a:ext cx="3241221" cy="832940"/>
      </dsp:txXfrm>
    </dsp:sp>
    <dsp:sp modelId="{42AC94A0-7B74-4849-9F6B-1233E2A73A05}">
      <dsp:nvSpPr>
        <dsp:cNvPr id="0" name=""/>
        <dsp:cNvSpPr/>
      </dsp:nvSpPr>
      <dsp:spPr>
        <a:xfrm>
          <a:off x="3804132" y="3159529"/>
          <a:ext cx="2829829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4149802" y="3159529"/>
        <a:ext cx="2138489" cy="691340"/>
      </dsp:txXfrm>
    </dsp:sp>
    <dsp:sp modelId="{013FAEB8-55AC-4903-BF62-D7F6EA75ED94}">
      <dsp:nvSpPr>
        <dsp:cNvPr id="0" name=""/>
        <dsp:cNvSpPr/>
      </dsp:nvSpPr>
      <dsp:spPr>
        <a:xfrm>
          <a:off x="6391992" y="3159529"/>
          <a:ext cx="313227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6737662" y="3159529"/>
        <a:ext cx="2440933" cy="691340"/>
      </dsp:txXfrm>
    </dsp:sp>
    <dsp:sp modelId="{7098A651-7872-48A7-BC0D-B4A45C9214AD}">
      <dsp:nvSpPr>
        <dsp:cNvPr id="0" name=""/>
        <dsp:cNvSpPr/>
      </dsp:nvSpPr>
      <dsp:spPr>
        <a:xfrm>
          <a:off x="9282297" y="3159529"/>
          <a:ext cx="308481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627967" y="3159529"/>
        <a:ext cx="2393473" cy="691340"/>
      </dsp:txXfrm>
    </dsp:sp>
    <dsp:sp modelId="{FD40431A-EE98-42E9-96BF-713969C36E40}">
      <dsp:nvSpPr>
        <dsp:cNvPr id="0" name=""/>
        <dsp:cNvSpPr/>
      </dsp:nvSpPr>
      <dsp:spPr>
        <a:xfrm>
          <a:off x="12125141" y="3159529"/>
          <a:ext cx="3529673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470811" y="3159529"/>
        <a:ext cx="2838333" cy="691340"/>
      </dsp:txXfrm>
    </dsp:sp>
    <dsp:sp modelId="{E7294756-C158-4FC3-A35C-6EF05126A91E}">
      <dsp:nvSpPr>
        <dsp:cNvPr id="0" name=""/>
        <dsp:cNvSpPr/>
      </dsp:nvSpPr>
      <dsp:spPr>
        <a:xfrm>
          <a:off x="15412846" y="3159529"/>
          <a:ext cx="2889717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58516" y="3159529"/>
        <a:ext cx="2198377" cy="6913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676" y="3088729"/>
          <a:ext cx="4074161" cy="832940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연립다세대</a:t>
          </a: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전월세</a:t>
          </a:r>
        </a:p>
      </dsp:txBody>
      <dsp:txXfrm>
        <a:off x="417146" y="3088729"/>
        <a:ext cx="3241221" cy="832940"/>
      </dsp:txXfrm>
    </dsp:sp>
    <dsp:sp modelId="{42AC94A0-7B74-4849-9F6B-1233E2A73A05}">
      <dsp:nvSpPr>
        <dsp:cNvPr id="0" name=""/>
        <dsp:cNvSpPr/>
      </dsp:nvSpPr>
      <dsp:spPr>
        <a:xfrm>
          <a:off x="3804132" y="3159529"/>
          <a:ext cx="2829829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4149802" y="3159529"/>
        <a:ext cx="2138489" cy="691340"/>
      </dsp:txXfrm>
    </dsp:sp>
    <dsp:sp modelId="{013FAEB8-55AC-4903-BF62-D7F6EA75ED94}">
      <dsp:nvSpPr>
        <dsp:cNvPr id="0" name=""/>
        <dsp:cNvSpPr/>
      </dsp:nvSpPr>
      <dsp:spPr>
        <a:xfrm>
          <a:off x="6391992" y="3159529"/>
          <a:ext cx="3132273" cy="691340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6737662" y="3159529"/>
        <a:ext cx="2440933" cy="691340"/>
      </dsp:txXfrm>
    </dsp:sp>
    <dsp:sp modelId="{7098A651-7872-48A7-BC0D-B4A45C9214AD}">
      <dsp:nvSpPr>
        <dsp:cNvPr id="0" name=""/>
        <dsp:cNvSpPr/>
      </dsp:nvSpPr>
      <dsp:spPr>
        <a:xfrm>
          <a:off x="9282297" y="3159529"/>
          <a:ext cx="3084813" cy="691340"/>
        </a:xfrm>
        <a:prstGeom prst="chevron">
          <a:avLst/>
        </a:prstGeom>
        <a:solidFill>
          <a:srgbClr val="CCCFD6"/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9627967" y="3159529"/>
        <a:ext cx="2393473" cy="691340"/>
      </dsp:txXfrm>
    </dsp:sp>
    <dsp:sp modelId="{FD40431A-EE98-42E9-96BF-713969C36E40}">
      <dsp:nvSpPr>
        <dsp:cNvPr id="0" name=""/>
        <dsp:cNvSpPr/>
      </dsp:nvSpPr>
      <dsp:spPr>
        <a:xfrm>
          <a:off x="12125141" y="3159529"/>
          <a:ext cx="3529673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470811" y="3159529"/>
        <a:ext cx="2838333" cy="691340"/>
      </dsp:txXfrm>
    </dsp:sp>
    <dsp:sp modelId="{E7294756-C158-4FC3-A35C-6EF05126A91E}">
      <dsp:nvSpPr>
        <dsp:cNvPr id="0" name=""/>
        <dsp:cNvSpPr/>
      </dsp:nvSpPr>
      <dsp:spPr>
        <a:xfrm>
          <a:off x="15412846" y="3159529"/>
          <a:ext cx="2889717" cy="691340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58516" y="3159529"/>
        <a:ext cx="2198377" cy="6913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71" y="3064599"/>
          <a:ext cx="2931050" cy="881200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40671" y="3064599"/>
        <a:ext cx="2049850" cy="881200"/>
      </dsp:txXfrm>
    </dsp:sp>
    <dsp:sp modelId="{013FAEB8-55AC-4903-BF62-D7F6EA75ED94}">
      <dsp:nvSpPr>
        <dsp:cNvPr id="0" name=""/>
        <dsp:cNvSpPr/>
      </dsp:nvSpPr>
      <dsp:spPr>
        <a:xfrm>
          <a:off x="2644731" y="3139501"/>
          <a:ext cx="3313757" cy="731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10429" y="3139501"/>
        <a:ext cx="2582361" cy="731396"/>
      </dsp:txXfrm>
    </dsp:sp>
    <dsp:sp modelId="{44989399-6959-4313-B459-0AD7F446470A}">
      <dsp:nvSpPr>
        <dsp:cNvPr id="0" name=""/>
        <dsp:cNvSpPr/>
      </dsp:nvSpPr>
      <dsp:spPr>
        <a:xfrm>
          <a:off x="5702500" y="3139501"/>
          <a:ext cx="3313757" cy="731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068198" y="3139501"/>
        <a:ext cx="2582361" cy="731396"/>
      </dsp:txXfrm>
    </dsp:sp>
    <dsp:sp modelId="{7098A651-7872-48A7-BC0D-B4A45C9214AD}">
      <dsp:nvSpPr>
        <dsp:cNvPr id="0" name=""/>
        <dsp:cNvSpPr/>
      </dsp:nvSpPr>
      <dsp:spPr>
        <a:xfrm>
          <a:off x="8760269" y="3139501"/>
          <a:ext cx="3263547" cy="731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125967" y="3139501"/>
        <a:ext cx="2532151" cy="731396"/>
      </dsp:txXfrm>
    </dsp:sp>
    <dsp:sp modelId="{FD40431A-EE98-42E9-96BF-713969C36E40}">
      <dsp:nvSpPr>
        <dsp:cNvPr id="0" name=""/>
        <dsp:cNvSpPr/>
      </dsp:nvSpPr>
      <dsp:spPr>
        <a:xfrm>
          <a:off x="11767827" y="3139501"/>
          <a:ext cx="3734182" cy="731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133525" y="3139501"/>
        <a:ext cx="3002786" cy="731396"/>
      </dsp:txXfrm>
    </dsp:sp>
    <dsp:sp modelId="{E7294756-C158-4FC3-A35C-6EF05126A91E}">
      <dsp:nvSpPr>
        <dsp:cNvPr id="0" name=""/>
        <dsp:cNvSpPr/>
      </dsp:nvSpPr>
      <dsp:spPr>
        <a:xfrm>
          <a:off x="15246021" y="3139501"/>
          <a:ext cx="3057147" cy="73139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611719" y="3139501"/>
        <a:ext cx="2325751" cy="7313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60359" y="3133196"/>
        <a:ext cx="2365849" cy="74400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60359" y="3133196"/>
        <a:ext cx="2365849" cy="74400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2335" y="3052534"/>
          <a:ext cx="3011312" cy="90533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 주택 특성</a:t>
          </a:r>
        </a:p>
      </dsp:txBody>
      <dsp:txXfrm>
        <a:off x="455001" y="3052534"/>
        <a:ext cx="2105981" cy="905331"/>
      </dsp:txXfrm>
    </dsp:sp>
    <dsp:sp modelId="{42AC94A0-7B74-4849-9F6B-1233E2A73A05}">
      <dsp:nvSpPr>
        <dsp:cNvPr id="0" name=""/>
        <dsp:cNvSpPr/>
      </dsp:nvSpPr>
      <dsp:spPr>
        <a:xfrm>
          <a:off x="5738151" y="3129487"/>
          <a:ext cx="3364166" cy="75142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113863" y="3129487"/>
        <a:ext cx="2612742" cy="751424"/>
      </dsp:txXfrm>
    </dsp:sp>
    <dsp:sp modelId="{013FAEB8-55AC-4903-BF62-D7F6EA75ED94}">
      <dsp:nvSpPr>
        <dsp:cNvPr id="0" name=""/>
        <dsp:cNvSpPr/>
      </dsp:nvSpPr>
      <dsp:spPr>
        <a:xfrm>
          <a:off x="2742296" y="3129487"/>
          <a:ext cx="3256487" cy="75142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118008" y="3129487"/>
        <a:ext cx="2505063" cy="751424"/>
      </dsp:txXfrm>
    </dsp:sp>
    <dsp:sp modelId="{7098A651-7872-48A7-BC0D-B4A45C9214AD}">
      <dsp:nvSpPr>
        <dsp:cNvPr id="0" name=""/>
        <dsp:cNvSpPr/>
      </dsp:nvSpPr>
      <dsp:spPr>
        <a:xfrm>
          <a:off x="8866908" y="3129487"/>
          <a:ext cx="3035531" cy="75142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242620" y="3129487"/>
        <a:ext cx="2284107" cy="751424"/>
      </dsp:txXfrm>
    </dsp:sp>
    <dsp:sp modelId="{FD40431A-EE98-42E9-96BF-713969C36E40}">
      <dsp:nvSpPr>
        <dsp:cNvPr id="0" name=""/>
        <dsp:cNvSpPr/>
      </dsp:nvSpPr>
      <dsp:spPr>
        <a:xfrm>
          <a:off x="11586604" y="3129487"/>
          <a:ext cx="3836437" cy="75142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1962316" y="3129487"/>
        <a:ext cx="3085013" cy="751424"/>
      </dsp:txXfrm>
    </dsp:sp>
    <dsp:sp modelId="{E7294756-C158-4FC3-A35C-6EF05126A91E}">
      <dsp:nvSpPr>
        <dsp:cNvPr id="0" name=""/>
        <dsp:cNvSpPr/>
      </dsp:nvSpPr>
      <dsp:spPr>
        <a:xfrm>
          <a:off x="15160042" y="3129487"/>
          <a:ext cx="3140861" cy="75142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35754" y="3129487"/>
        <a:ext cx="2389437" cy="751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sp:txBody>
      <dsp:txXfrm>
        <a:off x="15560359" y="3133196"/>
        <a:ext cx="2365849" cy="74400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8886578" y="3141722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258582" y="3141722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2658736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30740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5808695" y="3127415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180699" y="3127415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60359" y="3133196"/>
        <a:ext cx="2365849" cy="74400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1238653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75854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2658736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30740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5808695" y="3127415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180699" y="3127415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8885964" y="3143709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257968" y="3143709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60359" y="3133196"/>
        <a:ext cx="2365849" cy="74400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1238653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75854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2658736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30740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5808695" y="3127415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180699" y="3127415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8885964" y="3143709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257968" y="3143709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60359" y="3133196"/>
        <a:ext cx="2365849" cy="74400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15227359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99363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2658736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30740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5808695" y="3127415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180699" y="3127415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8885964" y="3143709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257968" y="3143709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2387447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759451" y="3133196"/>
        <a:ext cx="2365849" cy="74400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15227359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15599363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2658736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</a:t>
          </a:r>
          <a:r>
            <a:rPr lang="en-US" altLang="ko-KR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위치 분포</a:t>
          </a:r>
        </a:p>
      </dsp:txBody>
      <dsp:txXfrm>
        <a:off x="3030740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5808695" y="3127415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면적과 건축년도</a:t>
          </a:r>
        </a:p>
      </dsp:txBody>
      <dsp:txXfrm>
        <a:off x="6180699" y="3127415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8885964" y="3143709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학교와의 관계</a:t>
          </a:r>
        </a:p>
      </dsp:txBody>
      <dsp:txXfrm>
        <a:off x="9257968" y="3143709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2387447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거주인구 연령</a:t>
          </a:r>
        </a:p>
      </dsp:txBody>
      <dsp:txXfrm>
        <a:off x="12759451" y="3133196"/>
        <a:ext cx="2365849" cy="74400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3333" y="3065940"/>
          <a:ext cx="2922132" cy="87851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매매</a:t>
          </a:r>
        </a:p>
      </dsp:txBody>
      <dsp:txXfrm>
        <a:off x="442593" y="3065940"/>
        <a:ext cx="2043613" cy="878519"/>
      </dsp:txXfrm>
    </dsp:sp>
    <dsp:sp modelId="{42AC94A0-7B74-4849-9F6B-1233E2A73A05}">
      <dsp:nvSpPr>
        <dsp:cNvPr id="0" name=""/>
        <dsp:cNvSpPr/>
      </dsp:nvSpPr>
      <dsp:spPr>
        <a:xfrm>
          <a:off x="5428554" y="3140614"/>
          <a:ext cx="3592463" cy="72917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주택유형과 건축년도</a:t>
          </a:r>
        </a:p>
      </dsp:txBody>
      <dsp:txXfrm>
        <a:off x="5793140" y="3140614"/>
        <a:ext cx="2863292" cy="729171"/>
      </dsp:txXfrm>
    </dsp:sp>
    <dsp:sp modelId="{013FAEB8-55AC-4903-BF62-D7F6EA75ED94}">
      <dsp:nvSpPr>
        <dsp:cNvPr id="0" name=""/>
        <dsp:cNvSpPr/>
      </dsp:nvSpPr>
      <dsp:spPr>
        <a:xfrm>
          <a:off x="2497412" y="3140614"/>
          <a:ext cx="3064051" cy="72917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읍면동 기준</a:t>
          </a:r>
        </a:p>
      </dsp:txBody>
      <dsp:txXfrm>
        <a:off x="2861998" y="3140614"/>
        <a:ext cx="2334880" cy="729171"/>
      </dsp:txXfrm>
    </dsp:sp>
    <dsp:sp modelId="{7098A651-7872-48A7-BC0D-B4A45C9214AD}">
      <dsp:nvSpPr>
        <dsp:cNvPr id="0" name=""/>
        <dsp:cNvSpPr/>
      </dsp:nvSpPr>
      <dsp:spPr>
        <a:xfrm>
          <a:off x="8739479" y="3140614"/>
          <a:ext cx="3253617" cy="72917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시각화</a:t>
          </a:r>
        </a:p>
      </dsp:txBody>
      <dsp:txXfrm>
        <a:off x="9104065" y="3140614"/>
        <a:ext cx="2524446" cy="729171"/>
      </dsp:txXfrm>
    </dsp:sp>
    <dsp:sp modelId="{FD40431A-EE98-42E9-96BF-713969C36E40}">
      <dsp:nvSpPr>
        <dsp:cNvPr id="0" name=""/>
        <dsp:cNvSpPr/>
      </dsp:nvSpPr>
      <dsp:spPr>
        <a:xfrm>
          <a:off x="11784449" y="3140614"/>
          <a:ext cx="3722821" cy="72917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49035" y="3140614"/>
        <a:ext cx="2993650" cy="729171"/>
      </dsp:txXfrm>
    </dsp:sp>
    <dsp:sp modelId="{E7294756-C158-4FC3-A35C-6EF05126A91E}">
      <dsp:nvSpPr>
        <dsp:cNvPr id="0" name=""/>
        <dsp:cNvSpPr/>
      </dsp:nvSpPr>
      <dsp:spPr>
        <a:xfrm>
          <a:off x="15252060" y="3140614"/>
          <a:ext cx="3047845" cy="72917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6646" y="3140614"/>
        <a:ext cx="2318674" cy="72917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3333" y="3065940"/>
          <a:ext cx="2922132" cy="87851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주택 매매</a:t>
          </a:r>
        </a:p>
      </dsp:txBody>
      <dsp:txXfrm>
        <a:off x="442593" y="3065940"/>
        <a:ext cx="2043613" cy="878519"/>
      </dsp:txXfrm>
    </dsp:sp>
    <dsp:sp modelId="{42AC94A0-7B74-4849-9F6B-1233E2A73A05}">
      <dsp:nvSpPr>
        <dsp:cNvPr id="0" name=""/>
        <dsp:cNvSpPr/>
      </dsp:nvSpPr>
      <dsp:spPr>
        <a:xfrm>
          <a:off x="5428554" y="3140614"/>
          <a:ext cx="3592463" cy="72917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주택유형과 건축년도</a:t>
          </a:r>
        </a:p>
      </dsp:txBody>
      <dsp:txXfrm>
        <a:off x="5793140" y="3140614"/>
        <a:ext cx="2863292" cy="729171"/>
      </dsp:txXfrm>
    </dsp:sp>
    <dsp:sp modelId="{013FAEB8-55AC-4903-BF62-D7F6EA75ED94}">
      <dsp:nvSpPr>
        <dsp:cNvPr id="0" name=""/>
        <dsp:cNvSpPr/>
      </dsp:nvSpPr>
      <dsp:spPr>
        <a:xfrm>
          <a:off x="2497412" y="3140614"/>
          <a:ext cx="3064051" cy="72917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읍면동 기준</a:t>
          </a:r>
        </a:p>
      </dsp:txBody>
      <dsp:txXfrm>
        <a:off x="2861998" y="3140614"/>
        <a:ext cx="2334880" cy="729171"/>
      </dsp:txXfrm>
    </dsp:sp>
    <dsp:sp modelId="{7098A651-7872-48A7-BC0D-B4A45C9214AD}">
      <dsp:nvSpPr>
        <dsp:cNvPr id="0" name=""/>
        <dsp:cNvSpPr/>
      </dsp:nvSpPr>
      <dsp:spPr>
        <a:xfrm>
          <a:off x="8739479" y="3140614"/>
          <a:ext cx="3253617" cy="729171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시각화</a:t>
          </a:r>
        </a:p>
      </dsp:txBody>
      <dsp:txXfrm>
        <a:off x="9104065" y="3140614"/>
        <a:ext cx="2524446" cy="729171"/>
      </dsp:txXfrm>
    </dsp:sp>
    <dsp:sp modelId="{FD40431A-EE98-42E9-96BF-713969C36E40}">
      <dsp:nvSpPr>
        <dsp:cNvPr id="0" name=""/>
        <dsp:cNvSpPr/>
      </dsp:nvSpPr>
      <dsp:spPr>
        <a:xfrm>
          <a:off x="11784449" y="3140614"/>
          <a:ext cx="3722821" cy="72917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49035" y="3140614"/>
        <a:ext cx="2993650" cy="729171"/>
      </dsp:txXfrm>
    </dsp:sp>
    <dsp:sp modelId="{E7294756-C158-4FC3-A35C-6EF05126A91E}">
      <dsp:nvSpPr>
        <dsp:cNvPr id="0" name=""/>
        <dsp:cNvSpPr/>
      </dsp:nvSpPr>
      <dsp:spPr>
        <a:xfrm>
          <a:off x="15252060" y="3140614"/>
          <a:ext cx="3047845" cy="729171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6646" y="3140614"/>
        <a:ext cx="2318674" cy="72917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1876" y="3020213"/>
          <a:ext cx="3108536" cy="969972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       주택 매매</a:t>
          </a:r>
        </a:p>
      </dsp:txBody>
      <dsp:txXfrm>
        <a:off x="486862" y="3020213"/>
        <a:ext cx="2138564" cy="969972"/>
      </dsp:txXfrm>
    </dsp:sp>
    <dsp:sp modelId="{42AC94A0-7B74-4849-9F6B-1233E2A73A05}">
      <dsp:nvSpPr>
        <dsp:cNvPr id="0" name=""/>
        <dsp:cNvSpPr/>
      </dsp:nvSpPr>
      <dsp:spPr>
        <a:xfrm>
          <a:off x="2815599" y="3128745"/>
          <a:ext cx="2982364" cy="75290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읍면동 기준</a:t>
          </a:r>
        </a:p>
      </dsp:txBody>
      <dsp:txXfrm>
        <a:off x="3192053" y="3128745"/>
        <a:ext cx="2229456" cy="752908"/>
      </dsp:txXfrm>
    </dsp:sp>
    <dsp:sp modelId="{013FAEB8-55AC-4903-BF62-D7F6EA75ED94}">
      <dsp:nvSpPr>
        <dsp:cNvPr id="0" name=""/>
        <dsp:cNvSpPr/>
      </dsp:nvSpPr>
      <dsp:spPr>
        <a:xfrm>
          <a:off x="8891062" y="3117625"/>
          <a:ext cx="2930300" cy="75290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시각화</a:t>
          </a:r>
        </a:p>
      </dsp:txBody>
      <dsp:txXfrm>
        <a:off x="9267516" y="3117625"/>
        <a:ext cx="2177392" cy="752908"/>
      </dsp:txXfrm>
    </dsp:sp>
    <dsp:sp modelId="{7098A651-7872-48A7-BC0D-B4A45C9214AD}">
      <dsp:nvSpPr>
        <dsp:cNvPr id="0" name=""/>
        <dsp:cNvSpPr/>
      </dsp:nvSpPr>
      <dsp:spPr>
        <a:xfrm>
          <a:off x="5538379" y="3117625"/>
          <a:ext cx="3636095" cy="752908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주택유형과 건축년도</a:t>
          </a:r>
        </a:p>
      </dsp:txBody>
      <dsp:txXfrm>
        <a:off x="5914833" y="3117625"/>
        <a:ext cx="2883187" cy="752908"/>
      </dsp:txXfrm>
    </dsp:sp>
    <dsp:sp modelId="{FD40431A-EE98-42E9-96BF-713969C36E40}">
      <dsp:nvSpPr>
        <dsp:cNvPr id="0" name=""/>
        <dsp:cNvSpPr/>
      </dsp:nvSpPr>
      <dsp:spPr>
        <a:xfrm>
          <a:off x="11573806" y="3128745"/>
          <a:ext cx="3844011" cy="752908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950260" y="3128745"/>
        <a:ext cx="3091103" cy="752908"/>
      </dsp:txXfrm>
    </dsp:sp>
    <dsp:sp modelId="{E7294756-C158-4FC3-A35C-6EF05126A91E}">
      <dsp:nvSpPr>
        <dsp:cNvPr id="0" name=""/>
        <dsp:cNvSpPr/>
      </dsp:nvSpPr>
      <dsp:spPr>
        <a:xfrm>
          <a:off x="15154300" y="3128745"/>
          <a:ext cx="3147063" cy="752908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530754" y="3128745"/>
        <a:ext cx="2394155" cy="7529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8" y="3065046"/>
          <a:ext cx="3258170" cy="880307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주택  전월세</a:t>
          </a:r>
        </a:p>
      </dsp:txBody>
      <dsp:txXfrm>
        <a:off x="444282" y="3065046"/>
        <a:ext cx="2377863" cy="880307"/>
      </dsp:txXfrm>
    </dsp:sp>
    <dsp:sp modelId="{42AC94A0-7B74-4849-9F6B-1233E2A73A05}">
      <dsp:nvSpPr>
        <dsp:cNvPr id="0" name=""/>
        <dsp:cNvSpPr/>
      </dsp:nvSpPr>
      <dsp:spPr>
        <a:xfrm>
          <a:off x="6014573" y="3139872"/>
          <a:ext cx="2990753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</a:p>
      </dsp:txBody>
      <dsp:txXfrm>
        <a:off x="6379900" y="3139872"/>
        <a:ext cx="2260099" cy="730654"/>
      </dsp:txXfrm>
    </dsp:sp>
    <dsp:sp modelId="{013FAEB8-55AC-4903-BF62-D7F6EA75ED94}">
      <dsp:nvSpPr>
        <dsp:cNvPr id="0" name=""/>
        <dsp:cNvSpPr/>
      </dsp:nvSpPr>
      <dsp:spPr>
        <a:xfrm>
          <a:off x="2943867" y="3139872"/>
          <a:ext cx="3310396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3309194" y="3139872"/>
        <a:ext cx="2579742" cy="730654"/>
      </dsp:txXfrm>
    </dsp:sp>
    <dsp:sp modelId="{7098A651-7872-48A7-BC0D-B4A45C9214AD}">
      <dsp:nvSpPr>
        <dsp:cNvPr id="0" name=""/>
        <dsp:cNvSpPr/>
      </dsp:nvSpPr>
      <dsp:spPr>
        <a:xfrm>
          <a:off x="9649782" y="3139872"/>
          <a:ext cx="3260237" cy="730654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0015109" y="3139872"/>
        <a:ext cx="2529583" cy="730654"/>
      </dsp:txXfrm>
    </dsp:sp>
    <dsp:sp modelId="{FD40431A-EE98-42E9-96BF-713969C36E40}">
      <dsp:nvSpPr>
        <dsp:cNvPr id="0" name=""/>
        <dsp:cNvSpPr/>
      </dsp:nvSpPr>
      <dsp:spPr>
        <a:xfrm>
          <a:off x="11770399" y="3139872"/>
          <a:ext cx="3730395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35726" y="3139872"/>
        <a:ext cx="2999741" cy="730654"/>
      </dsp:txXfrm>
    </dsp:sp>
    <dsp:sp modelId="{E7294756-C158-4FC3-A35C-6EF05126A91E}">
      <dsp:nvSpPr>
        <dsp:cNvPr id="0" name=""/>
        <dsp:cNvSpPr/>
      </dsp:nvSpPr>
      <dsp:spPr>
        <a:xfrm>
          <a:off x="15245065" y="3139872"/>
          <a:ext cx="3054046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0392" y="3139872"/>
        <a:ext cx="2323392" cy="73065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8" y="3065046"/>
          <a:ext cx="3258170" cy="880307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단독다가구 주택  전월세</a:t>
          </a:r>
        </a:p>
      </dsp:txBody>
      <dsp:txXfrm>
        <a:off x="444282" y="3065046"/>
        <a:ext cx="2377863" cy="880307"/>
      </dsp:txXfrm>
    </dsp:sp>
    <dsp:sp modelId="{42AC94A0-7B74-4849-9F6B-1233E2A73A05}">
      <dsp:nvSpPr>
        <dsp:cNvPr id="0" name=""/>
        <dsp:cNvSpPr/>
      </dsp:nvSpPr>
      <dsp:spPr>
        <a:xfrm>
          <a:off x="2936093" y="3122095"/>
          <a:ext cx="2990753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</a:t>
          </a:r>
          <a:r>
            <a:rPr lang="en-US" altLang="ko-K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&amp; </a:t>
          </a:r>
          <a:r>
            <a:rPr lang="ko-KR" altLang="en-US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3301420" y="3122095"/>
        <a:ext cx="2260099" cy="730654"/>
      </dsp:txXfrm>
    </dsp:sp>
    <dsp:sp modelId="{013FAEB8-55AC-4903-BF62-D7F6EA75ED94}">
      <dsp:nvSpPr>
        <dsp:cNvPr id="0" name=""/>
        <dsp:cNvSpPr/>
      </dsp:nvSpPr>
      <dsp:spPr>
        <a:xfrm>
          <a:off x="5659921" y="3122095"/>
          <a:ext cx="3310396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</a:p>
      </dsp:txBody>
      <dsp:txXfrm>
        <a:off x="6025248" y="3122095"/>
        <a:ext cx="2579742" cy="730654"/>
      </dsp:txXfrm>
    </dsp:sp>
    <dsp:sp modelId="{7098A651-7872-48A7-BC0D-B4A45C9214AD}">
      <dsp:nvSpPr>
        <dsp:cNvPr id="0" name=""/>
        <dsp:cNvSpPr/>
      </dsp:nvSpPr>
      <dsp:spPr>
        <a:xfrm>
          <a:off x="9649782" y="3139872"/>
          <a:ext cx="3260237" cy="730654"/>
        </a:xfrm>
        <a:prstGeom prst="chevron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0015109" y="3139872"/>
        <a:ext cx="2529583" cy="730654"/>
      </dsp:txXfrm>
    </dsp:sp>
    <dsp:sp modelId="{FD40431A-EE98-42E9-96BF-713969C36E40}">
      <dsp:nvSpPr>
        <dsp:cNvPr id="0" name=""/>
        <dsp:cNvSpPr/>
      </dsp:nvSpPr>
      <dsp:spPr>
        <a:xfrm>
          <a:off x="11770399" y="3139872"/>
          <a:ext cx="3730395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35726" y="3139872"/>
        <a:ext cx="2999741" cy="730654"/>
      </dsp:txXfrm>
    </dsp:sp>
    <dsp:sp modelId="{E7294756-C158-4FC3-A35C-6EF05126A91E}">
      <dsp:nvSpPr>
        <dsp:cNvPr id="0" name=""/>
        <dsp:cNvSpPr/>
      </dsp:nvSpPr>
      <dsp:spPr>
        <a:xfrm>
          <a:off x="15245065" y="3139872"/>
          <a:ext cx="3054046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0392" y="3139872"/>
        <a:ext cx="2323392" cy="730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sp:txBody>
      <dsp:txXfrm>
        <a:off x="15560359" y="3133196"/>
        <a:ext cx="2365849" cy="74400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560359" y="3133196"/>
        <a:ext cx="2365849" cy="74400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560359" y="3133196"/>
        <a:ext cx="2365849" cy="74400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560359" y="3133196"/>
        <a:ext cx="2365849" cy="74400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특성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거래 분포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면적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거주 연령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560359" y="3133196"/>
        <a:ext cx="2365849" cy="74400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매매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매매가 양상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영향 변수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매매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매매가 양상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영향 변수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매매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매매가 양상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영향 변수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solidFill>
          <a:srgbClr val="CDD0D7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solidFill>
          <a:srgbClr val="CDD0D7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solidFill>
          <a:srgbClr val="CDD0D7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sp:txBody>
      <dsp:txXfrm>
        <a:off x="15560359" y="3133196"/>
        <a:ext cx="2365849" cy="74400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4" y="469283"/>
          <a:ext cx="2722963" cy="818641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오피스텔 전월세</a:t>
          </a:r>
        </a:p>
      </dsp:txBody>
      <dsp:txXfrm>
        <a:off x="413445" y="469283"/>
        <a:ext cx="1904322" cy="818641"/>
      </dsp:txXfrm>
    </dsp:sp>
    <dsp:sp modelId="{42AC94A0-7B74-4849-9F6B-1233E2A73A05}">
      <dsp:nvSpPr>
        <dsp:cNvPr id="0" name=""/>
        <dsp:cNvSpPr/>
      </dsp:nvSpPr>
      <dsp:spPr>
        <a:xfrm>
          <a:off x="2461029" y="538868"/>
          <a:ext cx="2781248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2800765" y="538868"/>
        <a:ext cx="2101776" cy="679472"/>
      </dsp:txXfrm>
    </dsp:sp>
    <dsp:sp modelId="{013FAEB8-55AC-4903-BF62-D7F6EA75ED94}">
      <dsp:nvSpPr>
        <dsp:cNvPr id="0" name=""/>
        <dsp:cNvSpPr/>
      </dsp:nvSpPr>
      <dsp:spPr>
        <a:xfrm>
          <a:off x="5004463" y="538868"/>
          <a:ext cx="3078500" cy="67947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</a:p>
      </dsp:txBody>
      <dsp:txXfrm>
        <a:off x="5344199" y="538868"/>
        <a:ext cx="2399028" cy="679472"/>
      </dsp:txXfrm>
    </dsp:sp>
    <dsp:sp modelId="{FD40431A-EE98-42E9-96BF-713969C36E40}">
      <dsp:nvSpPr>
        <dsp:cNvPr id="0" name=""/>
        <dsp:cNvSpPr/>
      </dsp:nvSpPr>
      <dsp:spPr>
        <a:xfrm>
          <a:off x="7845149" y="538868"/>
          <a:ext cx="3469078" cy="679472"/>
        </a:xfrm>
        <a:prstGeom prst="chevron">
          <a:avLst/>
        </a:prstGeom>
        <a:solidFill>
          <a:srgbClr val="CDD0D7"/>
        </a:solidFill>
        <a:ln w="38100" cap="flat" cmpd="sng" algn="ctr">
          <a:solidFill>
            <a:srgbClr val="FF0000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</a:t>
          </a:r>
          <a:r>
            <a:rPr lang="en-US" altLang="ko-KR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_</a:t>
          </a:r>
          <a:r>
            <a:rPr lang="ko-KR" altLang="en-US" sz="2900" kern="1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보증금</a:t>
          </a:r>
        </a:p>
      </dsp:txBody>
      <dsp:txXfrm>
        <a:off x="8184885" y="538868"/>
        <a:ext cx="2789606" cy="679472"/>
      </dsp:txXfrm>
    </dsp:sp>
    <dsp:sp modelId="{C1039CD6-B0CA-4522-9C76-209DEF978118}">
      <dsp:nvSpPr>
        <dsp:cNvPr id="0" name=""/>
        <dsp:cNvSpPr/>
      </dsp:nvSpPr>
      <dsp:spPr>
        <a:xfrm>
          <a:off x="11076412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1416148" y="538868"/>
        <a:ext cx="1019208" cy="679472"/>
      </dsp:txXfrm>
    </dsp:sp>
    <dsp:sp modelId="{8DF92639-B9E2-4F01-9728-2D3B9B38B553}">
      <dsp:nvSpPr>
        <dsp:cNvPr id="0" name=""/>
        <dsp:cNvSpPr/>
      </dsp:nvSpPr>
      <dsp:spPr>
        <a:xfrm>
          <a:off x="12537277" y="538868"/>
          <a:ext cx="1698680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.</a:t>
          </a:r>
          <a:endParaRPr lang="ko-KR" altLang="en-US" sz="2900" kern="1200">
            <a:solidFill>
              <a:schemeClr val="bg1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877013" y="538868"/>
        <a:ext cx="1019208" cy="679472"/>
      </dsp:txXfrm>
    </dsp:sp>
    <dsp:sp modelId="{4E4A5F83-C055-41AC-AD98-74020657FE6F}">
      <dsp:nvSpPr>
        <dsp:cNvPr id="0" name=""/>
        <dsp:cNvSpPr/>
      </dsp:nvSpPr>
      <dsp:spPr>
        <a:xfrm>
          <a:off x="13998142" y="538868"/>
          <a:ext cx="1698680" cy="679472"/>
        </a:xfrm>
        <a:prstGeom prst="chevron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4337878" y="538868"/>
        <a:ext cx="1019208" cy="679472"/>
      </dsp:txXfrm>
    </dsp:sp>
    <dsp:sp modelId="{E7294756-C158-4FC3-A35C-6EF05126A91E}">
      <dsp:nvSpPr>
        <dsp:cNvPr id="0" name=""/>
        <dsp:cNvSpPr/>
      </dsp:nvSpPr>
      <dsp:spPr>
        <a:xfrm>
          <a:off x="15459007" y="538868"/>
          <a:ext cx="2840108" cy="679472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798743" y="538868"/>
        <a:ext cx="2160636" cy="679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 관계</a:t>
          </a:r>
        </a:p>
      </dsp:txBody>
      <dsp:txXfrm>
        <a:off x="15560359" y="3133196"/>
        <a:ext cx="2365849" cy="744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5028" y="3057002"/>
          <a:ext cx="2981585" cy="896394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매매</a:t>
          </a:r>
        </a:p>
      </dsp:txBody>
      <dsp:txXfrm>
        <a:off x="453225" y="3057002"/>
        <a:ext cx="2085191" cy="896394"/>
      </dsp:txXfrm>
    </dsp:sp>
    <dsp:sp modelId="{42AC94A0-7B74-4849-9F6B-1233E2A73A05}">
      <dsp:nvSpPr>
        <dsp:cNvPr id="0" name=""/>
        <dsp:cNvSpPr/>
      </dsp:nvSpPr>
      <dsp:spPr>
        <a:xfrm>
          <a:off x="2695286" y="3133196"/>
          <a:ext cx="304540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기본적 시각화</a:t>
          </a:r>
        </a:p>
      </dsp:txBody>
      <dsp:txXfrm>
        <a:off x="3067290" y="3133196"/>
        <a:ext cx="2301399" cy="744007"/>
      </dsp:txXfrm>
    </dsp:sp>
    <dsp:sp modelId="{013FAEB8-55AC-4903-BF62-D7F6EA75ED94}">
      <dsp:nvSpPr>
        <dsp:cNvPr id="0" name=""/>
        <dsp:cNvSpPr/>
      </dsp:nvSpPr>
      <dsp:spPr>
        <a:xfrm>
          <a:off x="5480290" y="3133196"/>
          <a:ext cx="3370891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학군과의 관계</a:t>
          </a:r>
        </a:p>
      </dsp:txBody>
      <dsp:txXfrm>
        <a:off x="5852294" y="3133196"/>
        <a:ext cx="2626884" cy="744007"/>
      </dsp:txXfrm>
    </dsp:sp>
    <dsp:sp modelId="{7098A651-7872-48A7-BC0D-B4A45C9214AD}">
      <dsp:nvSpPr>
        <dsp:cNvPr id="0" name=""/>
        <dsp:cNvSpPr/>
      </dsp:nvSpPr>
      <dsp:spPr>
        <a:xfrm>
          <a:off x="8590779" y="3133196"/>
          <a:ext cx="331981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상권과의 관계</a:t>
          </a:r>
        </a:p>
      </dsp:txBody>
      <dsp:txXfrm>
        <a:off x="8962783" y="3133196"/>
        <a:ext cx="2575808" cy="744007"/>
      </dsp:txXfrm>
    </dsp:sp>
    <dsp:sp modelId="{FD40431A-EE98-42E9-96BF-713969C36E40}">
      <dsp:nvSpPr>
        <dsp:cNvPr id="0" name=""/>
        <dsp:cNvSpPr/>
      </dsp:nvSpPr>
      <dsp:spPr>
        <a:xfrm>
          <a:off x="11650192" y="3133196"/>
          <a:ext cx="3798565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공공기관과의 관계</a:t>
          </a:r>
        </a:p>
      </dsp:txBody>
      <dsp:txXfrm>
        <a:off x="12022196" y="3133196"/>
        <a:ext cx="3054558" cy="744007"/>
      </dsp:txXfrm>
    </dsp:sp>
    <dsp:sp modelId="{E7294756-C158-4FC3-A35C-6EF05126A91E}">
      <dsp:nvSpPr>
        <dsp:cNvPr id="0" name=""/>
        <dsp:cNvSpPr/>
      </dsp:nvSpPr>
      <dsp:spPr>
        <a:xfrm>
          <a:off x="15188355" y="3133196"/>
          <a:ext cx="3109856" cy="744007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인구와의</a:t>
          </a: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관계</a:t>
          </a:r>
        </a:p>
      </dsp:txBody>
      <dsp:txXfrm>
        <a:off x="15560359" y="3133196"/>
        <a:ext cx="2365849" cy="7440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8" y="3065046"/>
          <a:ext cx="3258170" cy="880307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전월세</a:t>
          </a:r>
        </a:p>
      </dsp:txBody>
      <dsp:txXfrm>
        <a:off x="444282" y="3065046"/>
        <a:ext cx="2377863" cy="880307"/>
      </dsp:txXfrm>
    </dsp:sp>
    <dsp:sp modelId="{42AC94A0-7B74-4849-9F6B-1233E2A73A05}">
      <dsp:nvSpPr>
        <dsp:cNvPr id="0" name=""/>
        <dsp:cNvSpPr/>
      </dsp:nvSpPr>
      <dsp:spPr>
        <a:xfrm>
          <a:off x="2976199" y="3139872"/>
          <a:ext cx="2990753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3341526" y="3139872"/>
        <a:ext cx="2260099" cy="730654"/>
      </dsp:txXfrm>
    </dsp:sp>
    <dsp:sp modelId="{013FAEB8-55AC-4903-BF62-D7F6EA75ED94}">
      <dsp:nvSpPr>
        <dsp:cNvPr id="0" name=""/>
        <dsp:cNvSpPr/>
      </dsp:nvSpPr>
      <dsp:spPr>
        <a:xfrm>
          <a:off x="5711223" y="3139872"/>
          <a:ext cx="3310396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6076550" y="3139872"/>
        <a:ext cx="2579742" cy="730654"/>
      </dsp:txXfrm>
    </dsp:sp>
    <dsp:sp modelId="{7098A651-7872-48A7-BC0D-B4A45C9214AD}">
      <dsp:nvSpPr>
        <dsp:cNvPr id="0" name=""/>
        <dsp:cNvSpPr/>
      </dsp:nvSpPr>
      <dsp:spPr>
        <a:xfrm>
          <a:off x="8765891" y="3139872"/>
          <a:ext cx="3260237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월세보증금</a:t>
          </a:r>
        </a:p>
      </dsp:txBody>
      <dsp:txXfrm>
        <a:off x="9131218" y="3139872"/>
        <a:ext cx="2529583" cy="730654"/>
      </dsp:txXfrm>
    </dsp:sp>
    <dsp:sp modelId="{FD40431A-EE98-42E9-96BF-713969C36E40}">
      <dsp:nvSpPr>
        <dsp:cNvPr id="0" name=""/>
        <dsp:cNvSpPr/>
      </dsp:nvSpPr>
      <dsp:spPr>
        <a:xfrm>
          <a:off x="11770399" y="3139872"/>
          <a:ext cx="3730395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35726" y="3139872"/>
        <a:ext cx="2999741" cy="730654"/>
      </dsp:txXfrm>
    </dsp:sp>
    <dsp:sp modelId="{E7294756-C158-4FC3-A35C-6EF05126A91E}">
      <dsp:nvSpPr>
        <dsp:cNvPr id="0" name=""/>
        <dsp:cNvSpPr/>
      </dsp:nvSpPr>
      <dsp:spPr>
        <a:xfrm>
          <a:off x="15245065" y="3139872"/>
          <a:ext cx="3054046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0392" y="3139872"/>
        <a:ext cx="2323392" cy="7306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92A7E-8F0A-4722-9813-C678C0087772}">
      <dsp:nvSpPr>
        <dsp:cNvPr id="0" name=""/>
        <dsp:cNvSpPr/>
      </dsp:nvSpPr>
      <dsp:spPr>
        <a:xfrm>
          <a:off x="4128" y="283634"/>
          <a:ext cx="3258170" cy="880307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아파트 전월세</a:t>
          </a:r>
        </a:p>
      </dsp:txBody>
      <dsp:txXfrm>
        <a:off x="444282" y="283634"/>
        <a:ext cx="2377863" cy="880307"/>
      </dsp:txXfrm>
    </dsp:sp>
    <dsp:sp modelId="{42AC94A0-7B74-4849-9F6B-1233E2A73A05}">
      <dsp:nvSpPr>
        <dsp:cNvPr id="0" name=""/>
        <dsp:cNvSpPr/>
      </dsp:nvSpPr>
      <dsp:spPr>
        <a:xfrm>
          <a:off x="2976199" y="358461"/>
          <a:ext cx="2990753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전세 보증금</a:t>
          </a:r>
        </a:p>
      </dsp:txBody>
      <dsp:txXfrm>
        <a:off x="3341526" y="358461"/>
        <a:ext cx="2260099" cy="730654"/>
      </dsp:txXfrm>
    </dsp:sp>
    <dsp:sp modelId="{013FAEB8-55AC-4903-BF62-D7F6EA75ED94}">
      <dsp:nvSpPr>
        <dsp:cNvPr id="0" name=""/>
        <dsp:cNvSpPr/>
      </dsp:nvSpPr>
      <dsp:spPr>
        <a:xfrm>
          <a:off x="5711223" y="358461"/>
          <a:ext cx="3310396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412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월세금</a:t>
          </a: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6076550" y="358461"/>
        <a:ext cx="2579742" cy="730654"/>
      </dsp:txXfrm>
    </dsp:sp>
    <dsp:sp modelId="{7098A651-7872-48A7-BC0D-B4A45C9214AD}">
      <dsp:nvSpPr>
        <dsp:cNvPr id="0" name=""/>
        <dsp:cNvSpPr/>
      </dsp:nvSpPr>
      <dsp:spPr>
        <a:xfrm>
          <a:off x="8765891" y="358461"/>
          <a:ext cx="3260237" cy="730654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월세 보증금</a:t>
          </a:r>
        </a:p>
      </dsp:txBody>
      <dsp:txXfrm>
        <a:off x="9131218" y="358461"/>
        <a:ext cx="2529583" cy="730654"/>
      </dsp:txXfrm>
    </dsp:sp>
    <dsp:sp modelId="{FD40431A-EE98-42E9-96BF-713969C36E40}">
      <dsp:nvSpPr>
        <dsp:cNvPr id="0" name=""/>
        <dsp:cNvSpPr/>
      </dsp:nvSpPr>
      <dsp:spPr>
        <a:xfrm>
          <a:off x="11770399" y="358461"/>
          <a:ext cx="3730395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2135726" y="358461"/>
        <a:ext cx="2999741" cy="730654"/>
      </dsp:txXfrm>
    </dsp:sp>
    <dsp:sp modelId="{E7294756-C158-4FC3-A35C-6EF05126A91E}">
      <dsp:nvSpPr>
        <dsp:cNvPr id="0" name=""/>
        <dsp:cNvSpPr/>
      </dsp:nvSpPr>
      <dsp:spPr>
        <a:xfrm>
          <a:off x="15245065" y="358461"/>
          <a:ext cx="3054046" cy="730654"/>
        </a:xfrm>
        <a:prstGeom prst="chevron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9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15610392" y="358461"/>
        <a:ext cx="2323392" cy="73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C4CE-39EE-4AC6-A5C9-B9EB4F96C945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CA025-8F8F-4166-BF16-0526D1EBE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43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39C43-BF33-482A-B8CE-B151379953A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24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39C43-BF33-482A-B8CE-B151379953A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07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CA025-8F8F-4166-BF16-0526D1EBE82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4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06551-0DD5-4199-8355-61CB11DB7F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6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39C43-BF33-482A-B8CE-B151379953A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6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39C43-BF33-482A-B8CE-B151379953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68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39C43-BF33-482A-B8CE-B151379953A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9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71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0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12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15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25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23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9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0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73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0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2.png"/><Relationship Id="rId7" Type="http://schemas.openxmlformats.org/officeDocument/2006/relationships/diagramData" Target="../diagrams/data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microsoft.com/office/2007/relationships/diagramDrawing" Target="../diagrams/drawing3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3.xml"/><Relationship Id="rId4" Type="http://schemas.microsoft.com/office/2007/relationships/hdphoto" Target="../media/hdphoto5.wdp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11" Type="http://schemas.openxmlformats.org/officeDocument/2006/relationships/hyperlink" Target="https://www.data.go.kr/data/3074664/fileData.do" TargetMode="External"/><Relationship Id="rId5" Type="http://schemas.openxmlformats.org/officeDocument/2006/relationships/diagramLayout" Target="../diagrams/layout4.xml"/><Relationship Id="rId10" Type="http://schemas.microsoft.com/office/2007/relationships/hdphoto" Target="../media/hdphoto6.wdp"/><Relationship Id="rId4" Type="http://schemas.openxmlformats.org/officeDocument/2006/relationships/diagramData" Target="../diagrams/data4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5.xml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0" Type="http://schemas.microsoft.com/office/2007/relationships/diagramDrawing" Target="../diagrams/drawing5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6.xml"/><Relationship Id="rId3" Type="http://schemas.openxmlformats.org/officeDocument/2006/relationships/image" Target="../media/image13.png"/><Relationship Id="rId7" Type="http://schemas.openxmlformats.org/officeDocument/2006/relationships/image" Target="../media/image27.svg"/><Relationship Id="rId12" Type="http://schemas.openxmlformats.org/officeDocument/2006/relationships/diagramColors" Target="../diagrams/colors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25.png"/><Relationship Id="rId10" Type="http://schemas.openxmlformats.org/officeDocument/2006/relationships/diagramLayout" Target="../diagrams/layout6.xml"/><Relationship Id="rId4" Type="http://schemas.openxmlformats.org/officeDocument/2006/relationships/image" Target="../media/image8.png"/><Relationship Id="rId9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13.png"/><Relationship Id="rId7" Type="http://schemas.openxmlformats.org/officeDocument/2006/relationships/diagramData" Target="../diagrams/data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microsoft.com/office/2007/relationships/diagramDrawing" Target="../diagrams/drawing7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microsoft.com/office/2007/relationships/diagramDrawing" Target="../diagrams/drawing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35.pn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34.png"/><Relationship Id="rId9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2.xml"/><Relationship Id="rId12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37.png"/><Relationship Id="rId5" Type="http://schemas.openxmlformats.org/officeDocument/2006/relationships/diagramData" Target="../diagrams/data12.xml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microsoft.com/office/2007/relationships/diagramDrawing" Target="../diagrams/drawing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microsoft.com/office/2007/relationships/diagramDrawing" Target="../diagrams/drawing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4.xml"/><Relationship Id="rId11" Type="http://schemas.microsoft.com/office/2007/relationships/hdphoto" Target="../media/hdphoto8.wdp"/><Relationship Id="rId5" Type="http://schemas.openxmlformats.org/officeDocument/2006/relationships/diagramData" Target="../diagrams/data14.xml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microsoft.com/office/2007/relationships/diagramDrawing" Target="../diagrams/drawing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5.xml"/><Relationship Id="rId11" Type="http://schemas.microsoft.com/office/2007/relationships/hdphoto" Target="../media/hdphoto9.wdp"/><Relationship Id="rId5" Type="http://schemas.openxmlformats.org/officeDocument/2006/relationships/diagramData" Target="../diagrams/data15.xml"/><Relationship Id="rId10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microsoft.com/office/2007/relationships/diagramDrawing" Target="../diagrams/drawin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microsoft.com/office/2007/relationships/diagramDrawing" Target="../diagrams/drawing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7.xml"/><Relationship Id="rId12" Type="http://schemas.microsoft.com/office/2007/relationships/hdphoto" Target="../media/hdphoto1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7.xml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microsoft.com/office/2007/relationships/diagramDrawing" Target="../diagrams/drawing17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image" Target="../media/image7.png"/><Relationship Id="rId7" Type="http://schemas.openxmlformats.org/officeDocument/2006/relationships/diagramData" Target="../diagrams/data18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microsoft.com/office/2007/relationships/diagramDrawing" Target="../diagrams/drawing18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8.xml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diagramColors" Target="../diagrams/colors19.xml"/><Relationship Id="rId5" Type="http://schemas.openxmlformats.org/officeDocument/2006/relationships/image" Target="../media/image8.png"/><Relationship Id="rId10" Type="http://schemas.openxmlformats.org/officeDocument/2006/relationships/diagramQuickStyle" Target="../diagrams/quickStyle19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image" Target="../media/image7.png"/><Relationship Id="rId7" Type="http://schemas.openxmlformats.org/officeDocument/2006/relationships/diagramData" Target="../diagrams/data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microsoft.com/office/2007/relationships/diagramDrawing" Target="../diagrams/drawing20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0.xml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2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1.xml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0" Type="http://schemas.microsoft.com/office/2007/relationships/diagramDrawing" Target="../diagrams/drawing2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2.xml"/><Relationship Id="rId12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2.xml"/><Relationship Id="rId11" Type="http://schemas.openxmlformats.org/officeDocument/2006/relationships/image" Target="../media/image51.png"/><Relationship Id="rId5" Type="http://schemas.openxmlformats.org/officeDocument/2006/relationships/diagramData" Target="../diagrams/data22.xml"/><Relationship Id="rId10" Type="http://schemas.openxmlformats.org/officeDocument/2006/relationships/image" Target="../media/image50.png"/><Relationship Id="rId4" Type="http://schemas.openxmlformats.org/officeDocument/2006/relationships/image" Target="../media/image8.png"/><Relationship Id="rId9" Type="http://schemas.microsoft.com/office/2007/relationships/diagramDrawing" Target="../diagrams/drawing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10" Type="http://schemas.openxmlformats.org/officeDocument/2006/relationships/image" Target="../media/image53.png"/><Relationship Id="rId4" Type="http://schemas.openxmlformats.org/officeDocument/2006/relationships/image" Target="../media/image8.png"/><Relationship Id="rId9" Type="http://schemas.microsoft.com/office/2007/relationships/diagramDrawing" Target="../diagrams/drawing2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microsoft.com/office/2007/relationships/diagramDrawing" Target="../diagrams/drawing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10" Type="http://schemas.openxmlformats.org/officeDocument/2006/relationships/image" Target="../media/image55.png"/><Relationship Id="rId4" Type="http://schemas.openxmlformats.org/officeDocument/2006/relationships/image" Target="../media/image8.png"/><Relationship Id="rId9" Type="http://schemas.microsoft.com/office/2007/relationships/diagramDrawing" Target="../diagrams/drawing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microsoft.com/office/2007/relationships/diagramDrawing" Target="../diagrams/drawing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diagramColors" Target="../diagrams/colors26.xml"/><Relationship Id="rId5" Type="http://schemas.openxmlformats.org/officeDocument/2006/relationships/image" Target="../media/image35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34.png"/><Relationship Id="rId9" Type="http://schemas.openxmlformats.org/officeDocument/2006/relationships/diagramLayout" Target="../diagrams/layout2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image" Target="../media/image13.png"/><Relationship Id="rId7" Type="http://schemas.openxmlformats.org/officeDocument/2006/relationships/diagramData" Target="../diagrams/data2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microsoft.com/office/2007/relationships/diagramDrawing" Target="../diagrams/drawing27.xml"/><Relationship Id="rId5" Type="http://schemas.openxmlformats.org/officeDocument/2006/relationships/image" Target="../media/image56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2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58.png"/><Relationship Id="rId4" Type="http://schemas.openxmlformats.org/officeDocument/2006/relationships/image" Target="../media/image8.png"/><Relationship Id="rId9" Type="http://schemas.microsoft.com/office/2007/relationships/diagramDrawing" Target="../diagrams/drawing2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image" Target="../media/image13.png"/><Relationship Id="rId7" Type="http://schemas.openxmlformats.org/officeDocument/2006/relationships/diagramData" Target="../diagrams/data2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microsoft.com/office/2007/relationships/diagramDrawing" Target="../diagrams/drawing29.xml"/><Relationship Id="rId5" Type="http://schemas.openxmlformats.org/officeDocument/2006/relationships/image" Target="../media/image59.png"/><Relationship Id="rId10" Type="http://schemas.openxmlformats.org/officeDocument/2006/relationships/diagramColors" Target="../diagrams/colors29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2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12" Type="http://schemas.microsoft.com/office/2007/relationships/diagramDrawing" Target="../diagrams/drawing3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diagramColors" Target="../diagrams/colors30.xml"/><Relationship Id="rId5" Type="http://schemas.openxmlformats.org/officeDocument/2006/relationships/image" Target="../media/image61.png"/><Relationship Id="rId10" Type="http://schemas.openxmlformats.org/officeDocument/2006/relationships/diagramQuickStyle" Target="../diagrams/quickStyle30.xml"/><Relationship Id="rId4" Type="http://schemas.openxmlformats.org/officeDocument/2006/relationships/image" Target="../media/image8.png"/><Relationship Id="rId9" Type="http://schemas.openxmlformats.org/officeDocument/2006/relationships/diagramLayout" Target="../diagrams/layout3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image" Target="../media/image7.png"/><Relationship Id="rId7" Type="http://schemas.microsoft.com/office/2007/relationships/hdphoto" Target="../media/hdphoto12.wdp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diagramColors" Target="../diagrams/colors31.xml"/><Relationship Id="rId5" Type="http://schemas.openxmlformats.org/officeDocument/2006/relationships/image" Target="../media/image8.png"/><Relationship Id="rId10" Type="http://schemas.openxmlformats.org/officeDocument/2006/relationships/diagramQuickStyle" Target="../diagrams/quickStyle31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3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diagramDrawing" Target="../diagrams/drawing32.xml"/><Relationship Id="rId3" Type="http://schemas.openxmlformats.org/officeDocument/2006/relationships/image" Target="../media/image13.png"/><Relationship Id="rId7" Type="http://schemas.openxmlformats.org/officeDocument/2006/relationships/image" Target="../media/image65.png"/><Relationship Id="rId12" Type="http://schemas.openxmlformats.org/officeDocument/2006/relationships/diagramColors" Target="../diagrams/colors3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diagramQuickStyle" Target="../diagrams/quickStyle32.xml"/><Relationship Id="rId5" Type="http://schemas.openxmlformats.org/officeDocument/2006/relationships/image" Target="../media/image64.png"/><Relationship Id="rId10" Type="http://schemas.openxmlformats.org/officeDocument/2006/relationships/diagramLayout" Target="../diagrams/layout32.xml"/><Relationship Id="rId4" Type="http://schemas.openxmlformats.org/officeDocument/2006/relationships/image" Target="../media/image8.png"/><Relationship Id="rId9" Type="http://schemas.openxmlformats.org/officeDocument/2006/relationships/diagramData" Target="../diagrams/data3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image" Target="../media/image13.png"/><Relationship Id="rId7" Type="http://schemas.openxmlformats.org/officeDocument/2006/relationships/diagramData" Target="../diagrams/data3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microsoft.com/office/2007/relationships/diagramDrawing" Target="../diagrams/drawing33.xml"/><Relationship Id="rId5" Type="http://schemas.openxmlformats.org/officeDocument/2006/relationships/image" Target="../media/image66.png"/><Relationship Id="rId10" Type="http://schemas.openxmlformats.org/officeDocument/2006/relationships/diagramColors" Target="../diagrams/colors33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diagramData" Target="../diagrams/data34.xml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12" Type="http://schemas.microsoft.com/office/2007/relationships/hdphoto" Target="../media/hdphoto19.wdp"/><Relationship Id="rId17" Type="http://schemas.microsoft.com/office/2007/relationships/diagramDrawing" Target="../diagrams/drawing34.xml"/><Relationship Id="rId2" Type="http://schemas.openxmlformats.org/officeDocument/2006/relationships/image" Target="../media/image7.png"/><Relationship Id="rId16" Type="http://schemas.openxmlformats.org/officeDocument/2006/relationships/diagramColors" Target="../diagrams/colors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6.wdp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diagramQuickStyle" Target="../diagrams/quickStyle34.xml"/><Relationship Id="rId10" Type="http://schemas.microsoft.com/office/2007/relationships/hdphoto" Target="../media/hdphoto18.wdp"/><Relationship Id="rId4" Type="http://schemas.openxmlformats.org/officeDocument/2006/relationships/image" Target="../media/image8.png"/><Relationship Id="rId9" Type="http://schemas.openxmlformats.org/officeDocument/2006/relationships/image" Target="../media/image69.png"/><Relationship Id="rId14" Type="http://schemas.openxmlformats.org/officeDocument/2006/relationships/diagramLayout" Target="../diagrams/layout3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3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35.xml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microsoft.com/office/2007/relationships/diagramDrawing" Target="../diagrams/drawing3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image" Target="../media/image13.png"/><Relationship Id="rId7" Type="http://schemas.openxmlformats.org/officeDocument/2006/relationships/diagramData" Target="../diagrams/data3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microsoft.com/office/2007/relationships/diagramDrawing" Target="../diagrams/drawing36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36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7.xml"/><Relationship Id="rId3" Type="http://schemas.openxmlformats.org/officeDocument/2006/relationships/image" Target="../media/image13.png"/><Relationship Id="rId7" Type="http://schemas.openxmlformats.org/officeDocument/2006/relationships/diagramData" Target="../diagrams/data3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0.wdp"/><Relationship Id="rId11" Type="http://schemas.microsoft.com/office/2007/relationships/diagramDrawing" Target="../diagrams/drawing37.xml"/><Relationship Id="rId5" Type="http://schemas.openxmlformats.org/officeDocument/2006/relationships/image" Target="../media/image74.png"/><Relationship Id="rId10" Type="http://schemas.openxmlformats.org/officeDocument/2006/relationships/diagramColors" Target="../diagrams/colors37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13" Type="http://schemas.microsoft.com/office/2007/relationships/diagramDrawing" Target="../diagrams/drawing38.xml"/><Relationship Id="rId3" Type="http://schemas.openxmlformats.org/officeDocument/2006/relationships/image" Target="../media/image13.png"/><Relationship Id="rId7" Type="http://schemas.openxmlformats.org/officeDocument/2006/relationships/image" Target="../media/image76.png"/><Relationship Id="rId12" Type="http://schemas.openxmlformats.org/officeDocument/2006/relationships/diagramColors" Target="../diagrams/colors3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1.wdp"/><Relationship Id="rId11" Type="http://schemas.openxmlformats.org/officeDocument/2006/relationships/diagramQuickStyle" Target="../diagrams/quickStyle38.xml"/><Relationship Id="rId5" Type="http://schemas.openxmlformats.org/officeDocument/2006/relationships/image" Target="../media/image75.png"/><Relationship Id="rId10" Type="http://schemas.openxmlformats.org/officeDocument/2006/relationships/diagramLayout" Target="../diagrams/layout38.xml"/><Relationship Id="rId4" Type="http://schemas.openxmlformats.org/officeDocument/2006/relationships/image" Target="../media/image8.png"/><Relationship Id="rId9" Type="http://schemas.openxmlformats.org/officeDocument/2006/relationships/diagramData" Target="../diagrams/data3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3" Type="http://schemas.openxmlformats.org/officeDocument/2006/relationships/image" Target="../media/image13.png"/><Relationship Id="rId7" Type="http://schemas.openxmlformats.org/officeDocument/2006/relationships/diagramData" Target="../diagrams/data3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11" Type="http://schemas.microsoft.com/office/2007/relationships/diagramDrawing" Target="../diagrams/drawing39.xml"/><Relationship Id="rId5" Type="http://schemas.openxmlformats.org/officeDocument/2006/relationships/image" Target="../media/image77.png"/><Relationship Id="rId10" Type="http://schemas.openxmlformats.org/officeDocument/2006/relationships/diagramColors" Target="../diagrams/colors39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3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10" Type="http://schemas.openxmlformats.org/officeDocument/2006/relationships/image" Target="../media/image78.png"/><Relationship Id="rId4" Type="http://schemas.openxmlformats.org/officeDocument/2006/relationships/image" Target="../media/image8.png"/><Relationship Id="rId9" Type="http://schemas.microsoft.com/office/2007/relationships/diagramDrawing" Target="../diagrams/drawing4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1.xml"/><Relationship Id="rId11" Type="http://schemas.openxmlformats.org/officeDocument/2006/relationships/image" Target="../media/image80.png"/><Relationship Id="rId5" Type="http://schemas.openxmlformats.org/officeDocument/2006/relationships/diagramData" Target="../diagrams/data41.xml"/><Relationship Id="rId10" Type="http://schemas.openxmlformats.org/officeDocument/2006/relationships/image" Target="../media/image79.png"/><Relationship Id="rId4" Type="http://schemas.openxmlformats.org/officeDocument/2006/relationships/image" Target="../media/image8.png"/><Relationship Id="rId9" Type="http://schemas.microsoft.com/office/2007/relationships/diagramDrawing" Target="../diagrams/drawing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4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2.xml"/><Relationship Id="rId11" Type="http://schemas.openxmlformats.org/officeDocument/2006/relationships/image" Target="../media/image82.png"/><Relationship Id="rId5" Type="http://schemas.openxmlformats.org/officeDocument/2006/relationships/diagramData" Target="../diagrams/data42.xml"/><Relationship Id="rId10" Type="http://schemas.openxmlformats.org/officeDocument/2006/relationships/image" Target="../media/image81.png"/><Relationship Id="rId4" Type="http://schemas.openxmlformats.org/officeDocument/2006/relationships/image" Target="../media/image8.png"/><Relationship Id="rId9" Type="http://schemas.microsoft.com/office/2007/relationships/diagramDrawing" Target="../diagrams/drawing4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4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Relationship Id="rId9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5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4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45.xml"/><Relationship Id="rId5" Type="http://schemas.openxmlformats.org/officeDocument/2006/relationships/image" Target="../media/image85.png"/><Relationship Id="rId10" Type="http://schemas.microsoft.com/office/2007/relationships/diagramDrawing" Target="../diagrams/drawing45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4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6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4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46.xml"/><Relationship Id="rId5" Type="http://schemas.openxmlformats.org/officeDocument/2006/relationships/image" Target="../media/image86.png"/><Relationship Id="rId10" Type="http://schemas.microsoft.com/office/2007/relationships/diagramDrawing" Target="../diagrams/drawing46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4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image" Target="../media/image87.png"/><Relationship Id="rId7" Type="http://schemas.openxmlformats.org/officeDocument/2006/relationships/diagramQuickStyle" Target="../diagrams/quickStyle4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4" Type="http://schemas.openxmlformats.org/officeDocument/2006/relationships/image" Target="../media/image88.png"/><Relationship Id="rId9" Type="http://schemas.microsoft.com/office/2007/relationships/diagramDrawing" Target="../diagrams/drawing4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8.xml"/><Relationship Id="rId3" Type="http://schemas.openxmlformats.org/officeDocument/2006/relationships/image" Target="../media/image87.png"/><Relationship Id="rId7" Type="http://schemas.openxmlformats.org/officeDocument/2006/relationships/diagramQuickStyle" Target="../diagrams/quickStyle4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8.xml"/><Relationship Id="rId5" Type="http://schemas.openxmlformats.org/officeDocument/2006/relationships/diagramData" Target="../diagrams/data48.xml"/><Relationship Id="rId4" Type="http://schemas.openxmlformats.org/officeDocument/2006/relationships/image" Target="../media/image89.png"/><Relationship Id="rId9" Type="http://schemas.microsoft.com/office/2007/relationships/diagramDrawing" Target="../diagrams/drawing4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image" Target="../media/image87.png"/><Relationship Id="rId7" Type="http://schemas.openxmlformats.org/officeDocument/2006/relationships/diagramQuickStyle" Target="../diagrams/quickStyle4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9.xml"/><Relationship Id="rId5" Type="http://schemas.openxmlformats.org/officeDocument/2006/relationships/diagramData" Target="../diagrams/data49.xml"/><Relationship Id="rId4" Type="http://schemas.openxmlformats.org/officeDocument/2006/relationships/image" Target="../media/image90.png"/><Relationship Id="rId9" Type="http://schemas.microsoft.com/office/2007/relationships/diagramDrawing" Target="../diagrams/drawing4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90.png"/><Relationship Id="rId7" Type="http://schemas.openxmlformats.org/officeDocument/2006/relationships/diagramQuickStyle" Target="../diagrams/quickStyle5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4" Type="http://schemas.openxmlformats.org/officeDocument/2006/relationships/image" Target="../media/image89.png"/><Relationship Id="rId9" Type="http://schemas.microsoft.com/office/2007/relationships/diagramDrawing" Target="../diagrams/drawing5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97" y="1776360"/>
            <a:ext cx="10506603" cy="194280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500" b="1" kern="0" spc="-3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etmarble Bold" pitchFamily="34" charset="0"/>
              </a:rPr>
              <a:t>세종시 주택시장 </a:t>
            </a:r>
            <a:endParaRPr lang="en-US" altLang="ko-KR" sz="8500" b="1" kern="0" spc="-3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etmarble Bold" pitchFamily="34" charset="0"/>
            </a:endParaRPr>
          </a:p>
          <a:p>
            <a:pPr algn="ctr"/>
            <a:r>
              <a:rPr lang="ko-KR" altLang="en-US" sz="8500" b="1" kern="0" spc="-3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etmarble Bold" pitchFamily="34" charset="0"/>
              </a:rPr>
              <a:t>특성 시각화 </a:t>
            </a:r>
            <a:endParaRPr lang="en-US" b="1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81584" y="7633547"/>
            <a:ext cx="2599736" cy="228278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300" b="1" kern="0" spc="-100" err="1">
                <a:solidFill>
                  <a:schemeClr val="bg1"/>
                </a:solidFill>
                <a:latin typeface="netmarble Bold" pitchFamily="34" charset="0"/>
              </a:rPr>
              <a:t>DSL_Yonsei</a:t>
            </a:r>
            <a:endParaRPr lang="en-US" sz="3300" b="1" kern="0" spc="-100">
              <a:solidFill>
                <a:schemeClr val="bg1"/>
              </a:solidFill>
              <a:latin typeface="netmarble Bold" pitchFamily="34" charset="0"/>
            </a:endParaRPr>
          </a:p>
          <a:p>
            <a:pPr algn="ctr"/>
            <a:endParaRPr lang="en-US" sz="1600" b="1" kern="0" spc="-100">
              <a:solidFill>
                <a:schemeClr val="bg1"/>
              </a:solidFill>
              <a:latin typeface="netmarble Bold" pitchFamily="34" charset="0"/>
            </a:endParaRPr>
          </a:p>
          <a:p>
            <a:pPr algn="ctr"/>
            <a:r>
              <a:rPr lang="ko-KR" altLang="en-US" sz="3300" b="1" kern="0" spc="-100" err="1">
                <a:solidFill>
                  <a:schemeClr val="bg1"/>
                </a:solidFill>
                <a:latin typeface="netmarble Bold" pitchFamily="34" charset="0"/>
              </a:rPr>
              <a:t>김보아</a:t>
            </a:r>
            <a:endParaRPr lang="en-US" altLang="ko-KR" sz="3300" b="1" kern="0" spc="-100">
              <a:solidFill>
                <a:schemeClr val="bg1"/>
              </a:solidFill>
              <a:latin typeface="netmarble Bold" pitchFamily="34" charset="0"/>
            </a:endParaRPr>
          </a:p>
          <a:p>
            <a:pPr algn="ctr"/>
            <a:r>
              <a:rPr lang="ko-KR" altLang="en-US" sz="3300" b="1" kern="0" spc="-100" err="1">
                <a:solidFill>
                  <a:schemeClr val="bg1"/>
                </a:solidFill>
                <a:latin typeface="netmarble Bold" pitchFamily="34" charset="0"/>
              </a:rPr>
              <a:t>임낙준</a:t>
            </a:r>
            <a:endParaRPr lang="en-US" altLang="ko-KR" sz="3300" b="1" kern="0" spc="-100">
              <a:solidFill>
                <a:schemeClr val="bg1"/>
              </a:solidFill>
              <a:latin typeface="netmarble Bold" pitchFamily="34" charset="0"/>
            </a:endParaRPr>
          </a:p>
          <a:p>
            <a:pPr algn="ctr"/>
            <a:r>
              <a:rPr lang="ko-KR" altLang="en-US" sz="3300" b="1" kern="0" spc="-100">
                <a:solidFill>
                  <a:schemeClr val="bg1"/>
                </a:solidFill>
                <a:latin typeface="netmarble Bold" pitchFamily="34" charset="0"/>
              </a:rPr>
              <a:t>조신형</a:t>
            </a:r>
            <a:r>
              <a:rPr lang="en-US" sz="3300" b="1" kern="0" spc="-100">
                <a:solidFill>
                  <a:schemeClr val="bg1"/>
                </a:solidFill>
                <a:latin typeface="netmarble Bold" pitchFamily="34" charset="0"/>
              </a:rPr>
              <a:t>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CD4AB041-071A-40C9-AFBB-E43BB7F523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29987" y="0"/>
            <a:ext cx="7620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60"/>
            <a:ext cx="9362604" cy="1029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5006" y="2044543"/>
            <a:ext cx="846468" cy="11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9700" y="7546951"/>
            <a:ext cx="1159483" cy="92576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오피스텔매매</a:t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>
            <a:off x="-25452" y="-6020"/>
            <a:ext cx="18293183" cy="896394"/>
            <a:chOff x="5028" y="3057002"/>
            <a:chExt cx="18293183" cy="896394"/>
          </a:xfrm>
        </p:grpSpPr>
        <p:sp>
          <p:nvSpPr>
            <p:cNvPr id="210" name="Google Shape;210;p11"/>
            <p:cNvSpPr/>
            <p:nvPr/>
          </p:nvSpPr>
          <p:spPr>
            <a:xfrm>
              <a:off x="5028" y="3057002"/>
              <a:ext cx="2981585" cy="896394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25400" cap="flat" cmpd="sng">
              <a:solidFill>
                <a:srgbClr val="EEEC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 txBox="1"/>
            <p:nvPr/>
          </p:nvSpPr>
          <p:spPr>
            <a:xfrm>
              <a:off x="453225" y="3057002"/>
              <a:ext cx="2085191" cy="896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아파트 매매</a:t>
              </a:r>
              <a:endParaRPr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695286" y="3133196"/>
              <a:ext cx="304540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412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 txBox="1"/>
            <p:nvPr/>
          </p:nvSpPr>
          <p:spPr>
            <a:xfrm>
              <a:off x="3067290" y="3133196"/>
              <a:ext cx="230139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기본적 시각화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480290" y="3133196"/>
              <a:ext cx="3370891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 txBox="1"/>
            <p:nvPr/>
          </p:nvSpPr>
          <p:spPr>
            <a:xfrm>
              <a:off x="5852294" y="3133196"/>
              <a:ext cx="2626884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학군과의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8590779" y="3133196"/>
              <a:ext cx="331981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 txBox="1"/>
            <p:nvPr/>
          </p:nvSpPr>
          <p:spPr>
            <a:xfrm>
              <a:off x="8962783" y="3133196"/>
              <a:ext cx="257580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상권과의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1650192" y="3133196"/>
              <a:ext cx="379856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 txBox="1"/>
            <p:nvPr/>
          </p:nvSpPr>
          <p:spPr>
            <a:xfrm>
              <a:off x="12022196" y="3133196"/>
              <a:ext cx="305455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공공기관과의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5188355" y="3133196"/>
              <a:ext cx="310985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 txBox="1"/>
            <p:nvPr/>
          </p:nvSpPr>
          <p:spPr>
            <a:xfrm>
              <a:off x="15560359" y="3133196"/>
              <a:ext cx="236584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인구와의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2" name="Google Shape;222;p11"/>
          <p:cNvSpPr/>
          <p:nvPr/>
        </p:nvSpPr>
        <p:spPr>
          <a:xfrm>
            <a:off x="1333500" y="7027526"/>
            <a:ext cx="15620999" cy="280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시각화에서 아파트 가격에 따라 행정중심복합도시는 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번 지역과 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2, 3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번 지역으로 나누어 보았습니다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번 지역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은 주로 진한 녹색 혹은 군청색으로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아파트 매매가가 낮은 편입니다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번 지역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은 갈색과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빨간색으로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아파트 매매가가 높은 것을 알 수 있습니다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해당 구분은 행정중심복합도시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행복도시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의 생활권경계와 일치하여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생활권의 아파트 매매가는 상대적으로 낮고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2, 3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생활권의 아파트 매매가는 상대적으로 높다는 것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</a:rPr>
              <a:t>알 수 있습니다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3" name="Google Shape;223;p11"/>
          <p:cNvCxnSpPr/>
          <p:nvPr/>
        </p:nvCxnSpPr>
        <p:spPr>
          <a:xfrm>
            <a:off x="1333500" y="6381736"/>
            <a:ext cx="15620999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11"/>
          <p:cNvCxnSpPr/>
          <p:nvPr/>
        </p:nvCxnSpPr>
        <p:spPr>
          <a:xfrm>
            <a:off x="1333500" y="10176172"/>
            <a:ext cx="15620999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11"/>
          <p:cNvSpPr/>
          <p:nvPr/>
        </p:nvSpPr>
        <p:spPr>
          <a:xfrm>
            <a:off x="12563808" y="2044542"/>
            <a:ext cx="4390691" cy="660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331" t="8045" r="10487" b="12234"/>
          <a:stretch/>
        </p:blipFill>
        <p:spPr>
          <a:xfrm>
            <a:off x="2136015" y="980437"/>
            <a:ext cx="6206922" cy="531213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359C570A-0B00-4CB1-A40D-0C9F3C0412CE}"/>
              </a:ext>
            </a:extLst>
          </p:cNvPr>
          <p:cNvSpPr/>
          <p:nvPr/>
        </p:nvSpPr>
        <p:spPr>
          <a:xfrm rot="1289270">
            <a:off x="2561451" y="2047207"/>
            <a:ext cx="2486025" cy="150497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D205622-86F7-4539-870E-C53398EA8D43}"/>
              </a:ext>
            </a:extLst>
          </p:cNvPr>
          <p:cNvSpPr/>
          <p:nvPr/>
        </p:nvSpPr>
        <p:spPr>
          <a:xfrm rot="19729264">
            <a:off x="4995986" y="4581171"/>
            <a:ext cx="2331651" cy="12348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CB8B88D-C465-48B7-B777-E8349B8F2671}"/>
              </a:ext>
            </a:extLst>
          </p:cNvPr>
          <p:cNvSpPr/>
          <p:nvPr/>
        </p:nvSpPr>
        <p:spPr>
          <a:xfrm rot="16702676">
            <a:off x="3094433" y="3499984"/>
            <a:ext cx="1472124" cy="16080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Google Shape;396;p17">
            <a:extLst>
              <a:ext uri="{FF2B5EF4-FFF2-40B4-BE49-F238E27FC236}">
                <a16:creationId xmlns:a16="http://schemas.microsoft.com/office/drawing/2014/main" id="{064FA993-1250-486E-9D3C-E7378A461691}"/>
              </a:ext>
            </a:extLst>
          </p:cNvPr>
          <p:cNvSpPr txBox="1"/>
          <p:nvPr/>
        </p:nvSpPr>
        <p:spPr>
          <a:xfrm>
            <a:off x="2196247" y="3030911"/>
            <a:ext cx="2417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8" name="Google Shape;396;p17">
            <a:extLst>
              <a:ext uri="{FF2B5EF4-FFF2-40B4-BE49-F238E27FC236}">
                <a16:creationId xmlns:a16="http://schemas.microsoft.com/office/drawing/2014/main" id="{73A2DEAB-691C-400E-8DAE-79F059A776C4}"/>
              </a:ext>
            </a:extLst>
          </p:cNvPr>
          <p:cNvSpPr txBox="1"/>
          <p:nvPr/>
        </p:nvSpPr>
        <p:spPr>
          <a:xfrm>
            <a:off x="2426826" y="4352763"/>
            <a:ext cx="2417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en-US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9" name="Google Shape;396;p17">
            <a:extLst>
              <a:ext uri="{FF2B5EF4-FFF2-40B4-BE49-F238E27FC236}">
                <a16:creationId xmlns:a16="http://schemas.microsoft.com/office/drawing/2014/main" id="{7083FA9C-95CB-43FB-8A86-6B548CF4C60B}"/>
              </a:ext>
            </a:extLst>
          </p:cNvPr>
          <p:cNvSpPr txBox="1"/>
          <p:nvPr/>
        </p:nvSpPr>
        <p:spPr>
          <a:xfrm>
            <a:off x="6889801" y="5386192"/>
            <a:ext cx="24179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20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323062-1BAD-4083-AFF7-5C5DCA16A1C0}"/>
              </a:ext>
            </a:extLst>
          </p:cNvPr>
          <p:cNvGrpSpPr/>
          <p:nvPr/>
        </p:nvGrpSpPr>
        <p:grpSpPr>
          <a:xfrm>
            <a:off x="8963596" y="1070678"/>
            <a:ext cx="6598131" cy="4893922"/>
            <a:chOff x="8963596" y="1364966"/>
            <a:chExt cx="6598131" cy="4893922"/>
          </a:xfrm>
        </p:grpSpPr>
        <p:pic>
          <p:nvPicPr>
            <p:cNvPr id="28" name="Google Shape;260;p12">
              <a:extLst>
                <a:ext uri="{FF2B5EF4-FFF2-40B4-BE49-F238E27FC236}">
                  <a16:creationId xmlns:a16="http://schemas.microsoft.com/office/drawing/2014/main" id="{03045811-9E67-4D32-A92E-5CCBE13D5D3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8963"/>
            <a:stretch/>
          </p:blipFill>
          <p:spPr>
            <a:xfrm>
              <a:off x="9574472" y="1364966"/>
              <a:ext cx="5987255" cy="4893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96BEB78-B114-4628-9BBC-21B44D058FDB}"/>
                </a:ext>
              </a:extLst>
            </p:cNvPr>
            <p:cNvSpPr/>
            <p:nvPr/>
          </p:nvSpPr>
          <p:spPr>
            <a:xfrm rot="1289270">
              <a:off x="9727808" y="2637754"/>
              <a:ext cx="2486025" cy="150497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40597C-E47B-4D49-95D3-DEB7E1C23FAE}"/>
                </a:ext>
              </a:extLst>
            </p:cNvPr>
            <p:cNvSpPr/>
            <p:nvPr/>
          </p:nvSpPr>
          <p:spPr>
            <a:xfrm rot="20155630">
              <a:off x="11278722" y="4653069"/>
              <a:ext cx="2222177" cy="12348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0680E7-A98B-4F6F-836A-062C871DA98F}"/>
                </a:ext>
              </a:extLst>
            </p:cNvPr>
            <p:cNvSpPr/>
            <p:nvPr/>
          </p:nvSpPr>
          <p:spPr>
            <a:xfrm rot="16702676">
              <a:off x="10307838" y="4043060"/>
              <a:ext cx="1472124" cy="16080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Google Shape;396;p17">
              <a:extLst>
                <a:ext uri="{FF2B5EF4-FFF2-40B4-BE49-F238E27FC236}">
                  <a16:creationId xmlns:a16="http://schemas.microsoft.com/office/drawing/2014/main" id="{5C9C5489-ADDB-4E8C-852F-5D0B209FF7A8}"/>
                </a:ext>
              </a:extLst>
            </p:cNvPr>
            <p:cNvSpPr txBox="1"/>
            <p:nvPr/>
          </p:nvSpPr>
          <p:spPr>
            <a:xfrm>
              <a:off x="8963596" y="3597045"/>
              <a:ext cx="2417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ko-KR" altLang="en-US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생활권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1" name="Google Shape;396;p17">
              <a:extLst>
                <a:ext uri="{FF2B5EF4-FFF2-40B4-BE49-F238E27FC236}">
                  <a16:creationId xmlns:a16="http://schemas.microsoft.com/office/drawing/2014/main" id="{C2E78BBB-8828-4822-8951-6F7C9FAB7689}"/>
                </a:ext>
              </a:extLst>
            </p:cNvPr>
            <p:cNvSpPr txBox="1"/>
            <p:nvPr/>
          </p:nvSpPr>
          <p:spPr>
            <a:xfrm>
              <a:off x="9208937" y="5116177"/>
              <a:ext cx="2417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 </a:t>
              </a:r>
              <a:r>
                <a:rPr lang="ko-KR" altLang="en-US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생활권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" name="Google Shape;396;p17">
              <a:extLst>
                <a:ext uri="{FF2B5EF4-FFF2-40B4-BE49-F238E27FC236}">
                  <a16:creationId xmlns:a16="http://schemas.microsoft.com/office/drawing/2014/main" id="{D5287F87-478C-4619-941A-0A0F31C35E3B}"/>
                </a:ext>
              </a:extLst>
            </p:cNvPr>
            <p:cNvSpPr txBox="1"/>
            <p:nvPr/>
          </p:nvSpPr>
          <p:spPr>
            <a:xfrm>
              <a:off x="13054020" y="5443676"/>
              <a:ext cx="2417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3 </a:t>
              </a:r>
              <a:r>
                <a:rPr lang="ko-KR" altLang="en-US" sz="20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생활권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8867A4-D353-4E68-B1FE-8021A6F5B2FA}"/>
              </a:ext>
            </a:extLst>
          </p:cNvPr>
          <p:cNvSpPr/>
          <p:nvPr/>
        </p:nvSpPr>
        <p:spPr>
          <a:xfrm>
            <a:off x="4763934" y="1085397"/>
            <a:ext cx="1676940" cy="112685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72C2FA-A249-4752-9B41-AAEF281D4D99}"/>
              </a:ext>
            </a:extLst>
          </p:cNvPr>
          <p:cNvSpPr/>
          <p:nvPr/>
        </p:nvSpPr>
        <p:spPr>
          <a:xfrm>
            <a:off x="6445622" y="1088385"/>
            <a:ext cx="1844001" cy="112685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면적당  매매가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8F782B4-480F-4853-BCF1-7ED6C737C210}"/>
              </a:ext>
            </a:extLst>
          </p:cNvPr>
          <p:cNvSpPr/>
          <p:nvPr/>
        </p:nvSpPr>
        <p:spPr>
          <a:xfrm>
            <a:off x="4888467" y="1545857"/>
            <a:ext cx="1668678" cy="208925"/>
          </a:xfrm>
          <a:prstGeom prst="rect">
            <a:avLst/>
          </a:prstGeom>
          <a:gradFill flip="none" rotWithShape="1">
            <a:gsLst>
              <a:gs pos="0">
                <a:srgbClr val="0CB050"/>
              </a:gs>
              <a:gs pos="100000">
                <a:srgbClr val="FF070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B4AB15-F2DE-4C31-B963-B6B609DBD650}"/>
              </a:ext>
            </a:extLst>
          </p:cNvPr>
          <p:cNvSpPr txBox="1"/>
          <p:nvPr/>
        </p:nvSpPr>
        <p:spPr>
          <a:xfrm>
            <a:off x="4578638" y="1176525"/>
            <a:ext cx="21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ea typeface="나눔고딕" panose="020D0604000000000000"/>
              </a:rPr>
              <a:t>면적당 매매가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CA72C2-B981-4314-825B-852B73AD565A}"/>
              </a:ext>
            </a:extLst>
          </p:cNvPr>
          <p:cNvSpPr txBox="1"/>
          <p:nvPr/>
        </p:nvSpPr>
        <p:spPr>
          <a:xfrm>
            <a:off x="5339795" y="1771387"/>
            <a:ext cx="21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ea typeface="나눔고딕" panose="020D0604000000000000"/>
              </a:rPr>
              <a:t>높음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60D02F-B60B-4A86-88D4-F013A75A74BF}"/>
              </a:ext>
            </a:extLst>
          </p:cNvPr>
          <p:cNvSpPr txBox="1"/>
          <p:nvPr/>
        </p:nvSpPr>
        <p:spPr>
          <a:xfrm>
            <a:off x="3981266" y="1771387"/>
            <a:ext cx="21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ea typeface="나눔고딕" panose="020D0604000000000000"/>
              </a:rPr>
              <a:t>낮음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34AF1-9A63-4559-B89E-09DBC367A1F9}"/>
              </a:ext>
            </a:extLst>
          </p:cNvPr>
          <p:cNvSpPr txBox="1"/>
          <p:nvPr/>
        </p:nvSpPr>
        <p:spPr>
          <a:xfrm>
            <a:off x="5634540" y="6463223"/>
            <a:ext cx="7018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 데이터 기본 시각화 </a:t>
            </a:r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60"/>
            <a:ext cx="9362604" cy="1029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5006" y="2044543"/>
            <a:ext cx="846468" cy="11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9700" y="7546951"/>
            <a:ext cx="1159483" cy="92576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오피스텔매매</a:t>
            </a:r>
            <a:endParaRPr/>
          </a:p>
        </p:txBody>
      </p:sp>
      <p:grpSp>
        <p:nvGrpSpPr>
          <p:cNvPr id="269" name="Google Shape;269;p13"/>
          <p:cNvGrpSpPr/>
          <p:nvPr/>
        </p:nvGrpSpPr>
        <p:grpSpPr>
          <a:xfrm>
            <a:off x="-25452" y="-6020"/>
            <a:ext cx="18293183" cy="896394"/>
            <a:chOff x="5028" y="3057002"/>
            <a:chExt cx="18293183" cy="896394"/>
          </a:xfrm>
        </p:grpSpPr>
        <p:sp>
          <p:nvSpPr>
            <p:cNvPr id="270" name="Google Shape;270;p13"/>
            <p:cNvSpPr/>
            <p:nvPr/>
          </p:nvSpPr>
          <p:spPr>
            <a:xfrm>
              <a:off x="5028" y="3057002"/>
              <a:ext cx="2981585" cy="896394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25400" cap="flat" cmpd="sng">
              <a:solidFill>
                <a:srgbClr val="EEEC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 txBox="1"/>
            <p:nvPr/>
          </p:nvSpPr>
          <p:spPr>
            <a:xfrm>
              <a:off x="453225" y="3057002"/>
              <a:ext cx="2085191" cy="896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아파트 매매</a:t>
              </a:r>
              <a:endParaRPr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2695286" y="3133196"/>
              <a:ext cx="304540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 txBox="1"/>
            <p:nvPr/>
          </p:nvSpPr>
          <p:spPr>
            <a:xfrm>
              <a:off x="3067290" y="3133196"/>
              <a:ext cx="230139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기본적 시각화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5480290" y="3133196"/>
              <a:ext cx="3370891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41275" cap="flat" cmpd="sng">
              <a:solidFill>
                <a:srgbClr val="FF000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 txBox="1"/>
            <p:nvPr/>
          </p:nvSpPr>
          <p:spPr>
            <a:xfrm>
              <a:off x="5852294" y="3133196"/>
              <a:ext cx="2626884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학군과의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8590779" y="3133196"/>
              <a:ext cx="331981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 txBox="1"/>
            <p:nvPr/>
          </p:nvSpPr>
          <p:spPr>
            <a:xfrm>
              <a:off x="8962783" y="3133196"/>
              <a:ext cx="257580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상권과의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11650192" y="3133196"/>
              <a:ext cx="379856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 txBox="1"/>
            <p:nvPr/>
          </p:nvSpPr>
          <p:spPr>
            <a:xfrm>
              <a:off x="12022196" y="3133196"/>
              <a:ext cx="305455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공공기관과의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5188355" y="3133196"/>
              <a:ext cx="310985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 txBox="1"/>
            <p:nvPr/>
          </p:nvSpPr>
          <p:spPr>
            <a:xfrm>
              <a:off x="15560359" y="3133196"/>
              <a:ext cx="236584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인구와의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82" name="Google Shape;282;p13"/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아파트 매매가격과 학군과의 관계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altLang="ko-KR" sz="2800" b="1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강남의 집값이 비싼 가장 큰 원인 중 하나는 강남에 형성된 학원가와 좋은 학군 때문입니다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한 가정이 세종시에 전입을 올 때도 학군은 주 결정요소가 될 것으로 추측하였습니다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따라서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학원 수를 기준으로 히트맵을 그려 봄으로써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세종시에 학군과 아파트 가격의 관계를 조사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하였습니다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3" name="Google Shape;283;p13"/>
          <p:cNvCxnSpPr/>
          <p:nvPr/>
        </p:nvCxnSpPr>
        <p:spPr>
          <a:xfrm>
            <a:off x="9791700" y="1889760"/>
            <a:ext cx="7162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13"/>
          <p:cNvCxnSpPr/>
          <p:nvPr/>
        </p:nvCxnSpPr>
        <p:spPr>
          <a:xfrm>
            <a:off x="9791700" y="8648700"/>
            <a:ext cx="7162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6" name="Google Shape;286;p13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33500" y="2359239"/>
            <a:ext cx="8067204" cy="632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96;p17">
            <a:extLst>
              <a:ext uri="{FF2B5EF4-FFF2-40B4-BE49-F238E27FC236}">
                <a16:creationId xmlns:a16="http://schemas.microsoft.com/office/drawing/2014/main" id="{C50427B3-DAF6-4262-98F9-5D531229C814}"/>
              </a:ext>
            </a:extLst>
          </p:cNvPr>
          <p:cNvSpPr txBox="1"/>
          <p:nvPr/>
        </p:nvSpPr>
        <p:spPr>
          <a:xfrm>
            <a:off x="1361380" y="1853327"/>
            <a:ext cx="8067204" cy="400069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/>
                <a:sym typeface="Calibri"/>
              </a:rPr>
              <a:t>학원 분포 히트맵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60"/>
            <a:ext cx="9362604" cy="1029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5006" y="2044543"/>
            <a:ext cx="846468" cy="11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9700" y="7546951"/>
            <a:ext cx="1159483" cy="925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4"/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오피스텔매매</a:t>
            </a:r>
            <a:endParaRPr/>
          </a:p>
        </p:txBody>
      </p:sp>
      <p:grpSp>
        <p:nvGrpSpPr>
          <p:cNvPr id="295" name="Google Shape;295;p14"/>
          <p:cNvGrpSpPr/>
          <p:nvPr/>
        </p:nvGrpSpPr>
        <p:grpSpPr>
          <a:xfrm>
            <a:off x="-25452" y="-6020"/>
            <a:ext cx="18293183" cy="896394"/>
            <a:chOff x="5028" y="3057002"/>
            <a:chExt cx="18293183" cy="896394"/>
          </a:xfrm>
        </p:grpSpPr>
        <p:sp>
          <p:nvSpPr>
            <p:cNvPr id="296" name="Google Shape;296;p14"/>
            <p:cNvSpPr/>
            <p:nvPr/>
          </p:nvSpPr>
          <p:spPr>
            <a:xfrm>
              <a:off x="5028" y="3057002"/>
              <a:ext cx="2981585" cy="896394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25400" cap="flat" cmpd="sng">
              <a:solidFill>
                <a:srgbClr val="EEEC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 txBox="1"/>
            <p:nvPr/>
          </p:nvSpPr>
          <p:spPr>
            <a:xfrm>
              <a:off x="453225" y="3057002"/>
              <a:ext cx="2085191" cy="896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아파트 매매</a:t>
              </a:r>
              <a:endParaRPr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2695286" y="3133196"/>
              <a:ext cx="304540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 txBox="1"/>
            <p:nvPr/>
          </p:nvSpPr>
          <p:spPr>
            <a:xfrm>
              <a:off x="3067290" y="3133196"/>
              <a:ext cx="230139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기본적 시각화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5480290" y="3133196"/>
              <a:ext cx="3370891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41275" cap="flat" cmpd="sng">
              <a:solidFill>
                <a:srgbClr val="FF000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 txBox="1"/>
            <p:nvPr/>
          </p:nvSpPr>
          <p:spPr>
            <a:xfrm>
              <a:off x="5852294" y="3133196"/>
              <a:ext cx="2626884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학군과의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8590779" y="3133196"/>
              <a:ext cx="331981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 txBox="1"/>
            <p:nvPr/>
          </p:nvSpPr>
          <p:spPr>
            <a:xfrm>
              <a:off x="8962783" y="3133196"/>
              <a:ext cx="257580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상권과의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11650192" y="3133196"/>
              <a:ext cx="379856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12022196" y="3133196"/>
              <a:ext cx="305455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공공기관과의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15188355" y="3133196"/>
              <a:ext cx="310985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15560359" y="3133196"/>
              <a:ext cx="236584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인구와의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08" name="Google Shape;308;p14"/>
          <p:cNvSpPr/>
          <p:nvPr/>
        </p:nvSpPr>
        <p:spPr>
          <a:xfrm>
            <a:off x="1333500" y="8858250"/>
            <a:ext cx="15620999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3200" b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아파트 매매가격과 학군과의 관계 </a:t>
            </a:r>
            <a:r>
              <a:rPr lang="en-US" altLang="ko-KR" sz="3200" b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(2)</a:t>
            </a:r>
          </a:p>
          <a:p>
            <a:pPr algn="ctr"/>
            <a:endParaRPr lang="ko-KR" altLang="en-US" sz="3200" b="1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 과정</a:t>
            </a:r>
            <a:r>
              <a:rPr lang="en-US" altLang="ko-KR" sz="2800" b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세종시 상권정보 데이터에서 세종시 학원 정보만 분리하였습니다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</a:p>
          <a:p>
            <a:pPr marL="514350" marR="0" lvl="0" indent="-51435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분리된 정보에서 히트맵을 그리기 위한 위치정보 리스트를 생성하였습니다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0" name="Google Shape;310;p14"/>
          <p:cNvCxnSpPr/>
          <p:nvPr/>
        </p:nvCxnSpPr>
        <p:spPr>
          <a:xfrm>
            <a:off x="9791700" y="1889760"/>
            <a:ext cx="7162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14"/>
          <p:cNvCxnSpPr/>
          <p:nvPr/>
        </p:nvCxnSpPr>
        <p:spPr>
          <a:xfrm>
            <a:off x="9791700" y="8648700"/>
            <a:ext cx="7162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2" name="Google Shape;31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396" y="2225543"/>
            <a:ext cx="9362604" cy="543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60"/>
            <a:ext cx="9362604" cy="1029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5006" y="2044543"/>
            <a:ext cx="846468" cy="11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9700" y="7546951"/>
            <a:ext cx="1159483" cy="92576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오피스텔매매</a:t>
            </a:r>
            <a:endParaRPr/>
          </a:p>
        </p:txBody>
      </p:sp>
      <p:grpSp>
        <p:nvGrpSpPr>
          <p:cNvPr id="321" name="Google Shape;321;p15"/>
          <p:cNvGrpSpPr/>
          <p:nvPr/>
        </p:nvGrpSpPr>
        <p:grpSpPr>
          <a:xfrm>
            <a:off x="-25452" y="-6020"/>
            <a:ext cx="18293183" cy="896394"/>
            <a:chOff x="5028" y="3057002"/>
            <a:chExt cx="18293183" cy="896394"/>
          </a:xfrm>
        </p:grpSpPr>
        <p:sp>
          <p:nvSpPr>
            <p:cNvPr id="322" name="Google Shape;322;p15"/>
            <p:cNvSpPr/>
            <p:nvPr/>
          </p:nvSpPr>
          <p:spPr>
            <a:xfrm>
              <a:off x="5028" y="3057002"/>
              <a:ext cx="2981585" cy="896394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25400" cap="flat" cmpd="sng">
              <a:solidFill>
                <a:srgbClr val="EEEC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453225" y="3057002"/>
              <a:ext cx="2085191" cy="896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아파트 매매</a:t>
              </a:r>
              <a:endParaRPr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2695286" y="3133196"/>
              <a:ext cx="304540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 txBox="1"/>
            <p:nvPr/>
          </p:nvSpPr>
          <p:spPr>
            <a:xfrm>
              <a:off x="3067290" y="3133196"/>
              <a:ext cx="230139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기본적 시각화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480290" y="3133196"/>
              <a:ext cx="3370891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41275" cap="flat" cmpd="sng">
              <a:solidFill>
                <a:srgbClr val="FF0000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 txBox="1"/>
            <p:nvPr/>
          </p:nvSpPr>
          <p:spPr>
            <a:xfrm>
              <a:off x="5852294" y="3133196"/>
              <a:ext cx="2626884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학군과의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590779" y="3133196"/>
              <a:ext cx="331981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 txBox="1"/>
            <p:nvPr/>
          </p:nvSpPr>
          <p:spPr>
            <a:xfrm>
              <a:off x="8962783" y="3133196"/>
              <a:ext cx="257580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상권과의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1650192" y="3133196"/>
              <a:ext cx="379856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 txBox="1"/>
            <p:nvPr/>
          </p:nvSpPr>
          <p:spPr>
            <a:xfrm>
              <a:off x="12022196" y="3133196"/>
              <a:ext cx="305455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공공기관과의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15188355" y="3133196"/>
              <a:ext cx="310985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 txBox="1"/>
            <p:nvPr/>
          </p:nvSpPr>
          <p:spPr>
            <a:xfrm>
              <a:off x="15560359" y="3133196"/>
              <a:ext cx="236584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인구와의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34" name="Google Shape;334;p15"/>
          <p:cNvSpPr/>
          <p:nvPr/>
        </p:nvSpPr>
        <p:spPr>
          <a:xfrm>
            <a:off x="1333500" y="8858250"/>
            <a:ext cx="15620999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"/>
          <p:cNvSpPr/>
          <p:nvPr/>
        </p:nvSpPr>
        <p:spPr>
          <a:xfrm>
            <a:off x="106681" y="6969531"/>
            <a:ext cx="17978170" cy="313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아파트 매매가격과 학군과의 관계 </a:t>
            </a:r>
            <a:r>
              <a:rPr lang="en-US" altLang="ko-KR" sz="3200" b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rPr>
              <a:t>(3)</a:t>
            </a:r>
            <a:endParaRPr lang="en-US" altLang="ko-KR" b="1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b="1">
              <a:solidFill>
                <a:prstClr val="black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>
                <a:latin typeface="나눔고딕" panose="020D0604000000000000" pitchFamily="50" charset="-127"/>
                <a:ea typeface="나눔고딕"/>
                <a:sym typeface="Arial"/>
              </a:rPr>
              <a:t>학원 분포 </a:t>
            </a:r>
            <a:r>
              <a:rPr lang="ko-KR" altLang="en-US" sz="2600" err="1">
                <a:latin typeface="나눔고딕" panose="020D0604000000000000" pitchFamily="50" charset="-127"/>
                <a:ea typeface="나눔고딕"/>
                <a:sym typeface="Arial"/>
              </a:rPr>
              <a:t>히트맵과</a:t>
            </a:r>
            <a:r>
              <a:rPr lang="ko-KR" altLang="en-US" sz="2600">
                <a:latin typeface="나눔고딕" panose="020D0604000000000000" pitchFamily="50" charset="-127"/>
                <a:ea typeface="나눔고딕"/>
                <a:sym typeface="Arial"/>
              </a:rPr>
              <a:t> 아파트 거래가 및 분포도를 비교해본 결과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  <a:sym typeface="Arial"/>
              </a:rPr>
              <a:t>, 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  <a:sym typeface="Arial"/>
              </a:rPr>
              <a:t>학군이 형성된 지역과 아파트 밀집 지역이 일치합니다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  <a:sym typeface="Arial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>
                <a:latin typeface="나눔고딕" panose="020D0604000000000000" pitchFamily="50" charset="-127"/>
                <a:ea typeface="나눔고딕"/>
                <a:sym typeface="Arial"/>
              </a:rPr>
              <a:t>특히 아파트가 많은 행복도시와 </a:t>
            </a:r>
            <a:r>
              <a:rPr lang="ko-KR" altLang="en-US" sz="2600" err="1">
                <a:latin typeface="나눔고딕" panose="020D0604000000000000" pitchFamily="50" charset="-127"/>
                <a:ea typeface="나눔고딕"/>
                <a:sym typeface="Arial"/>
              </a:rPr>
              <a:t>조치원읍에</a:t>
            </a:r>
            <a:r>
              <a:rPr lang="ko-KR" altLang="en-US" sz="2600">
                <a:latin typeface="나눔고딕" panose="020D0604000000000000" pitchFamily="50" charset="-127"/>
                <a:ea typeface="나눔고딕"/>
                <a:sym typeface="Arial"/>
              </a:rPr>
              <a:t> 학원이 많이 밀집해 있습니다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  <a:sym typeface="Arial"/>
              </a:rPr>
              <a:t>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>
                <a:latin typeface="나눔고딕" panose="020D0604000000000000" pitchFamily="50" charset="-127"/>
                <a:ea typeface="나눔고딕"/>
              </a:rPr>
              <a:t>그러나 아파트 매매가가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상대적으로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낮은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조치원에도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 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학원이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밀집해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있기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err="1">
                <a:latin typeface="나눔고딕" panose="020D0604000000000000" pitchFamily="50" charset="-127"/>
                <a:ea typeface="나눔고딕"/>
              </a:rPr>
              <a:t>때문</a:t>
            </a:r>
            <a:r>
              <a:rPr lang="ko-KR" altLang="en-US" sz="2600">
                <a:latin typeface="나눔고딕" panose="020D0604000000000000" pitchFamily="50" charset="-127"/>
                <a:ea typeface="나눔고딕"/>
              </a:rPr>
              <a:t>에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학군과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아파트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매매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가격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사이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의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뚜렷한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상관관계는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찾을 수 없었습니다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600">
                <a:latin typeface="나눔고딕" panose="020D0604000000000000" pitchFamily="50" charset="-127"/>
                <a:ea typeface="나눔고딕"/>
              </a:rPr>
              <a:t>따라서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,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세종시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의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학군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은 아파트 매매 가격에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뚜렷한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영향을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6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끼치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지</a:t>
            </a:r>
            <a:r>
              <a:rPr lang="en-US" altLang="ko-KR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ko-KR" altLang="en-US" sz="26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않는 것</a:t>
            </a:r>
            <a:r>
              <a:rPr lang="ko-KR" altLang="en-US" sz="2600">
                <a:latin typeface="나눔고딕" panose="020D0604000000000000" pitchFamily="50" charset="-127"/>
                <a:ea typeface="나눔고딕"/>
              </a:rPr>
              <a:t>으로 판단됩니다</a:t>
            </a:r>
            <a:r>
              <a:rPr lang="en-US" altLang="ko-KR" sz="2600">
                <a:latin typeface="나눔고딕" panose="020D0604000000000000" pitchFamily="50" charset="-127"/>
                <a:ea typeface="나눔고딕"/>
              </a:rPr>
              <a:t>. </a:t>
            </a:r>
            <a:endParaRPr lang="en-US" altLang="ko-KR" sz="26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Google Shape;286;p13">
            <a:extLst>
              <a:ext uri="{FF2B5EF4-FFF2-40B4-BE49-F238E27FC236}">
                <a16:creationId xmlns:a16="http://schemas.microsoft.com/office/drawing/2014/main" id="{425D5E5D-33BA-4678-B765-7638ED8F866D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90057" y="1429509"/>
            <a:ext cx="6481416" cy="548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96;p17">
            <a:extLst>
              <a:ext uri="{FF2B5EF4-FFF2-40B4-BE49-F238E27FC236}">
                <a16:creationId xmlns:a16="http://schemas.microsoft.com/office/drawing/2014/main" id="{E2CD58A8-6179-42B9-B902-2B400611F146}"/>
              </a:ext>
            </a:extLst>
          </p:cNvPr>
          <p:cNvSpPr txBox="1"/>
          <p:nvPr/>
        </p:nvSpPr>
        <p:spPr>
          <a:xfrm>
            <a:off x="2090057" y="953206"/>
            <a:ext cx="6481416" cy="400110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/>
                <a:sym typeface="Calibri"/>
              </a:rPr>
              <a:t>학원 분포 히트맵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2" name="Google Shape;223;p11">
            <a:extLst>
              <a:ext uri="{FF2B5EF4-FFF2-40B4-BE49-F238E27FC236}">
                <a16:creationId xmlns:a16="http://schemas.microsoft.com/office/drawing/2014/main" id="{AAB61FC9-9135-448A-970C-071B1E165AE6}"/>
              </a:ext>
            </a:extLst>
          </p:cNvPr>
          <p:cNvCxnSpPr>
            <a:cxnSpLocks/>
          </p:cNvCxnSpPr>
          <p:nvPr/>
        </p:nvCxnSpPr>
        <p:spPr>
          <a:xfrm>
            <a:off x="289561" y="7041640"/>
            <a:ext cx="17327879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" name="Google Shape;169;p9">
            <a:extLst>
              <a:ext uri="{FF2B5EF4-FFF2-40B4-BE49-F238E27FC236}">
                <a16:creationId xmlns:a16="http://schemas.microsoft.com/office/drawing/2014/main" id="{CC845381-CAF9-4B31-94A1-D45CE207F8B7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128274" y="1485449"/>
            <a:ext cx="6584529" cy="548408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96;p17">
            <a:extLst>
              <a:ext uri="{FF2B5EF4-FFF2-40B4-BE49-F238E27FC236}">
                <a16:creationId xmlns:a16="http://schemas.microsoft.com/office/drawing/2014/main" id="{D8D70918-38AD-4290-A7EE-E2955A2E7305}"/>
              </a:ext>
            </a:extLst>
          </p:cNvPr>
          <p:cNvSpPr txBox="1"/>
          <p:nvPr/>
        </p:nvSpPr>
        <p:spPr>
          <a:xfrm>
            <a:off x="10128274" y="953205"/>
            <a:ext cx="6584528" cy="406475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/>
                <a:sym typeface="Calibri"/>
              </a:rPr>
              <a:t>아파트 거래가 및 분포도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타원 33">
            <a:extLst>
              <a:ext uri="{FF2B5EF4-FFF2-40B4-BE49-F238E27FC236}">
                <a16:creationId xmlns:a16="http://schemas.microsoft.com/office/drawing/2014/main" id="{ED418F82-8923-4153-9D09-C5A477B7FE31}"/>
              </a:ext>
            </a:extLst>
          </p:cNvPr>
          <p:cNvSpPr/>
          <p:nvPr/>
        </p:nvSpPr>
        <p:spPr>
          <a:xfrm rot="1289270">
            <a:off x="12912614" y="4758346"/>
            <a:ext cx="1680122" cy="14628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3">
            <a:extLst>
              <a:ext uri="{FF2B5EF4-FFF2-40B4-BE49-F238E27FC236}">
                <a16:creationId xmlns:a16="http://schemas.microsoft.com/office/drawing/2014/main" id="{81A0BC19-60DC-488E-9366-69E86A96A81A}"/>
              </a:ext>
            </a:extLst>
          </p:cNvPr>
          <p:cNvSpPr/>
          <p:nvPr/>
        </p:nvSpPr>
        <p:spPr>
          <a:xfrm>
            <a:off x="13460272" y="3230967"/>
            <a:ext cx="987091" cy="1177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Google Shape;223;p11">
            <a:extLst>
              <a:ext uri="{FF2B5EF4-FFF2-40B4-BE49-F238E27FC236}">
                <a16:creationId xmlns:a16="http://schemas.microsoft.com/office/drawing/2014/main" id="{E707DF6E-3985-4F5F-909B-BFA18CFCB4FA}"/>
              </a:ext>
            </a:extLst>
          </p:cNvPr>
          <p:cNvCxnSpPr>
            <a:cxnSpLocks/>
          </p:cNvCxnSpPr>
          <p:nvPr/>
        </p:nvCxnSpPr>
        <p:spPr>
          <a:xfrm>
            <a:off x="289561" y="10086106"/>
            <a:ext cx="17327879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15453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12294694" y="1396285"/>
            <a:ext cx="5638801" cy="7907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아파트 거래 분포와 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상권 분포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해당 지도는 아파트 거래 분포와 상권 분포를 시각화한 것입니다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아파트는 주로 상권 사이사이에 자리 잡고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있습니다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반면</a:t>
            </a:r>
            <a:r>
              <a:rPr lang="en-US" altLang="ko-KR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나성동에는 상권 가운데에 아파트가 있는데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대부분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도시형 생활주택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입니다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도시형 생활주택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이란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1~2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 가구 및 서민을 위해 저렴하게 공급되고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도시지역에 건설되는 주택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을 말합니다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>
            <a:cxnSpLocks/>
          </p:cNvCxnSpPr>
          <p:nvPr/>
        </p:nvCxnSpPr>
        <p:spPr>
          <a:xfrm>
            <a:off x="12268200" y="9791700"/>
            <a:ext cx="5638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72B12B-3916-42A8-8FAB-DAF107CC4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504" y="986670"/>
            <a:ext cx="11709358" cy="895742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BB2A76-CCF1-42B6-9417-A4D3BC1DB361}"/>
              </a:ext>
            </a:extLst>
          </p:cNvPr>
          <p:cNvCxnSpPr>
            <a:cxnSpLocks/>
          </p:cNvCxnSpPr>
          <p:nvPr/>
        </p:nvCxnSpPr>
        <p:spPr>
          <a:xfrm>
            <a:off x="12268200" y="1104900"/>
            <a:ext cx="5638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84F35-0EB3-4717-8BDF-673E6EDA93E3}"/>
              </a:ext>
            </a:extLst>
          </p:cNvPr>
          <p:cNvSpPr txBox="1"/>
          <p:nvPr/>
        </p:nvSpPr>
        <p:spPr>
          <a:xfrm>
            <a:off x="6059951" y="4793057"/>
            <a:ext cx="25146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나성동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도시형 생활주택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E41D05A-8E6F-4AF4-859F-90DC82ED7C18}"/>
              </a:ext>
            </a:extLst>
          </p:cNvPr>
          <p:cNvCxnSpPr>
            <a:cxnSpLocks/>
            <a:stCxn id="16" idx="6"/>
            <a:endCxn id="10" idx="1"/>
          </p:cNvCxnSpPr>
          <p:nvPr/>
        </p:nvCxnSpPr>
        <p:spPr>
          <a:xfrm flipV="1">
            <a:off x="5059158" y="5485555"/>
            <a:ext cx="1000793" cy="1555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767A2475-C588-492D-904E-36D18D7B1AFE}"/>
              </a:ext>
            </a:extLst>
          </p:cNvPr>
          <p:cNvSpPr/>
          <p:nvPr/>
        </p:nvSpPr>
        <p:spPr>
          <a:xfrm rot="20698426">
            <a:off x="4317265" y="4409235"/>
            <a:ext cx="754797" cy="26594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361261-EBFB-4675-8542-BA0D7A17648E}"/>
              </a:ext>
            </a:extLst>
          </p:cNvPr>
          <p:cNvSpPr/>
          <p:nvPr/>
        </p:nvSpPr>
        <p:spPr>
          <a:xfrm>
            <a:off x="7442177" y="1130408"/>
            <a:ext cx="4548702" cy="1399432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아파트의 거래 분포 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높을수록 거래 빈도가 큽니다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히트맵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분포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35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12294694" y="1396285"/>
            <a:ext cx="5638801" cy="76919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아파트 매매가와 상권 분포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(2)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나성동 경계 부분에는 상권이 띠를 이루어 발달해 있으며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해당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인근에 있는 아파트의 가격이 높게 형성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되어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단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나성동 상권 가운데에 위치한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도시형 생활주택들은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저렴하게 공급되는 주택이기 때문에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낮은 가격대를 형성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BB2A76-CCF1-42B6-9417-A4D3BC1DB361}"/>
              </a:ext>
            </a:extLst>
          </p:cNvPr>
          <p:cNvCxnSpPr>
            <a:cxnSpLocks/>
          </p:cNvCxnSpPr>
          <p:nvPr/>
        </p:nvCxnSpPr>
        <p:spPr>
          <a:xfrm>
            <a:off x="12268200" y="1104900"/>
            <a:ext cx="5638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90C1806-1560-4EDC-9FE5-F5AF3D1612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415" t="-168" r="2395" b="168"/>
          <a:stretch/>
        </p:blipFill>
        <p:spPr>
          <a:xfrm>
            <a:off x="119152" y="1138237"/>
            <a:ext cx="11951885" cy="850349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0DCAFAF-38E0-4F44-8DF8-E03304E99EC5}"/>
              </a:ext>
            </a:extLst>
          </p:cNvPr>
          <p:cNvSpPr/>
          <p:nvPr/>
        </p:nvSpPr>
        <p:spPr>
          <a:xfrm rot="20510914">
            <a:off x="2522028" y="5376774"/>
            <a:ext cx="741500" cy="2667000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9029D-A0B8-4F42-B2EC-C7DF38C9817D}"/>
              </a:ext>
            </a:extLst>
          </p:cNvPr>
          <p:cNvSpPr txBox="1"/>
          <p:nvPr/>
        </p:nvSpPr>
        <p:spPr>
          <a:xfrm>
            <a:off x="4191000" y="5487915"/>
            <a:ext cx="241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나성동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 상권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27F305-1BFA-4709-82BB-803721D48708}"/>
              </a:ext>
            </a:extLst>
          </p:cNvPr>
          <p:cNvCxnSpPr/>
          <p:nvPr/>
        </p:nvCxnSpPr>
        <p:spPr>
          <a:xfrm flipV="1">
            <a:off x="3146152" y="5821465"/>
            <a:ext cx="1121048" cy="556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B35E12B2-1DA5-4819-BA87-CE630D51321A}"/>
              </a:ext>
            </a:extLst>
          </p:cNvPr>
          <p:cNvGrpSpPr/>
          <p:nvPr/>
        </p:nvGrpSpPr>
        <p:grpSpPr>
          <a:xfrm>
            <a:off x="7709224" y="7075258"/>
            <a:ext cx="846468" cy="1186423"/>
            <a:chOff x="7725006" y="2044543"/>
            <a:chExt cx="846468" cy="1186423"/>
          </a:xfrm>
        </p:grpSpPr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A29FF2CA-0136-45E4-9B64-466979FF2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501EC3-9BE9-4CDC-8D0B-EF2970CD2573}"/>
              </a:ext>
            </a:extLst>
          </p:cNvPr>
          <p:cNvSpPr/>
          <p:nvPr/>
        </p:nvSpPr>
        <p:spPr>
          <a:xfrm rot="5400000">
            <a:off x="9972642" y="7074731"/>
            <a:ext cx="191107" cy="2768455"/>
          </a:xfrm>
          <a:prstGeom prst="rect">
            <a:avLst/>
          </a:prstGeom>
          <a:gradFill flip="none" rotWithShape="1">
            <a:gsLst>
              <a:gs pos="100000">
                <a:srgbClr val="3EC100"/>
              </a:gs>
              <a:gs pos="0">
                <a:srgbClr val="E52F2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A064F9-1803-45FD-AEE3-E7A9E65E91D8}"/>
              </a:ext>
            </a:extLst>
          </p:cNvPr>
          <p:cNvSpPr txBox="1"/>
          <p:nvPr/>
        </p:nvSpPr>
        <p:spPr>
          <a:xfrm rot="10800000" flipH="1" flipV="1">
            <a:off x="10492065" y="7967788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가격높음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9DC718-58AB-471A-B20E-996DA0D93CD0}"/>
              </a:ext>
            </a:extLst>
          </p:cNvPr>
          <p:cNvSpPr txBox="1"/>
          <p:nvPr/>
        </p:nvSpPr>
        <p:spPr>
          <a:xfrm rot="10800000" flipH="1" flipV="1">
            <a:off x="7677716" y="7957272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가격낮음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2A1C7-3A25-44F7-94EB-7943ECC49039}"/>
              </a:ext>
            </a:extLst>
          </p:cNvPr>
          <p:cNvSpPr txBox="1"/>
          <p:nvPr/>
        </p:nvSpPr>
        <p:spPr>
          <a:xfrm>
            <a:off x="8863165" y="8626575"/>
            <a:ext cx="260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면적당 매매가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16DBDA-FB58-451E-8475-4BA539D5A780}"/>
              </a:ext>
            </a:extLst>
          </p:cNvPr>
          <p:cNvSpPr/>
          <p:nvPr/>
        </p:nvSpPr>
        <p:spPr>
          <a:xfrm>
            <a:off x="8221671" y="6441406"/>
            <a:ext cx="3606863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면적당 매매가 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빨강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초록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격자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(Grid)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분포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8A0FE7-8119-489D-ABB5-ADCFB90EB36F}"/>
              </a:ext>
            </a:extLst>
          </p:cNvPr>
          <p:cNvCxnSpPr>
            <a:cxnSpLocks/>
          </p:cNvCxnSpPr>
          <p:nvPr/>
        </p:nvCxnSpPr>
        <p:spPr>
          <a:xfrm>
            <a:off x="12268200" y="9588395"/>
            <a:ext cx="5638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6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9D7DA63-5F0F-467F-9F63-A8166510D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915" y="1024924"/>
            <a:ext cx="11700168" cy="88198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12294694" y="1396285"/>
            <a:ext cx="5638801" cy="7907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아파트 매매가와 상권 분포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(3)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조치원읍의 경우 상권이 매우 발달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되어 있으나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읍의 특성상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동보다 낮은 면적당 매매가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를 보입니다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>
            <a:cxnSpLocks/>
          </p:cNvCxnSpPr>
          <p:nvPr/>
        </p:nvCxnSpPr>
        <p:spPr>
          <a:xfrm>
            <a:off x="12268200" y="9791700"/>
            <a:ext cx="5638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BB2A76-CCF1-42B6-9417-A4D3BC1DB361}"/>
              </a:ext>
            </a:extLst>
          </p:cNvPr>
          <p:cNvCxnSpPr>
            <a:cxnSpLocks/>
          </p:cNvCxnSpPr>
          <p:nvPr/>
        </p:nvCxnSpPr>
        <p:spPr>
          <a:xfrm>
            <a:off x="12268200" y="1104900"/>
            <a:ext cx="5638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9461D6-8AE7-4033-81D8-521A4B8B9B66}"/>
              </a:ext>
            </a:extLst>
          </p:cNvPr>
          <p:cNvSpPr/>
          <p:nvPr/>
        </p:nvSpPr>
        <p:spPr>
          <a:xfrm rot="5400000">
            <a:off x="9988424" y="2044016"/>
            <a:ext cx="191107" cy="2768455"/>
          </a:xfrm>
          <a:prstGeom prst="rect">
            <a:avLst/>
          </a:prstGeom>
          <a:gradFill flip="none" rotWithShape="1">
            <a:gsLst>
              <a:gs pos="100000">
                <a:srgbClr val="3EC100"/>
              </a:gs>
              <a:gs pos="0">
                <a:srgbClr val="E52F2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B713A-48F3-484E-9534-649510D74397}"/>
              </a:ext>
            </a:extLst>
          </p:cNvPr>
          <p:cNvSpPr txBox="1"/>
          <p:nvPr/>
        </p:nvSpPr>
        <p:spPr>
          <a:xfrm rot="10800000" flipH="1" flipV="1">
            <a:off x="10507847" y="2937073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가격높음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018E47-19D0-44E1-9CA8-1159FA9BED92}"/>
              </a:ext>
            </a:extLst>
          </p:cNvPr>
          <p:cNvSpPr txBox="1"/>
          <p:nvPr/>
        </p:nvSpPr>
        <p:spPr>
          <a:xfrm rot="10800000" flipH="1" flipV="1">
            <a:off x="7693498" y="2926557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가격낮음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2CA7A-990F-46BB-8877-9FBD9E7AE8FF}"/>
              </a:ext>
            </a:extLst>
          </p:cNvPr>
          <p:cNvSpPr txBox="1"/>
          <p:nvPr/>
        </p:nvSpPr>
        <p:spPr>
          <a:xfrm>
            <a:off x="8878947" y="3595860"/>
            <a:ext cx="260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면적당 매매가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E5F188-C3B6-45FA-8CE0-0CD08984E6CA}"/>
              </a:ext>
            </a:extLst>
          </p:cNvPr>
          <p:cNvSpPr/>
          <p:nvPr/>
        </p:nvSpPr>
        <p:spPr>
          <a:xfrm>
            <a:off x="8237453" y="1410691"/>
            <a:ext cx="3606863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면적당 매매가 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빨강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초록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격자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(Grid)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분포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2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>
            <a:cxnSpLocks/>
          </p:cNvCxnSpPr>
          <p:nvPr/>
        </p:nvCxnSpPr>
        <p:spPr>
          <a:xfrm>
            <a:off x="12420600" y="10101341"/>
            <a:ext cx="54102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DA7876EB-DD93-46FE-8BB3-E91469768F21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6E6EB39-C26C-4142-91CF-C9F3A20CA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474" y="1219398"/>
            <a:ext cx="11695417" cy="889146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270C539-0FA3-434D-9BD7-9DF540815634}"/>
              </a:ext>
            </a:extLst>
          </p:cNvPr>
          <p:cNvCxnSpPr>
            <a:cxnSpLocks/>
          </p:cNvCxnSpPr>
          <p:nvPr/>
        </p:nvCxnSpPr>
        <p:spPr>
          <a:xfrm>
            <a:off x="12420600" y="1190901"/>
            <a:ext cx="54102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3C89D-ABB4-44FC-AD76-F74929DB6604}"/>
              </a:ext>
            </a:extLst>
          </p:cNvPr>
          <p:cNvSpPr/>
          <p:nvPr/>
        </p:nvSpPr>
        <p:spPr>
          <a:xfrm>
            <a:off x="12308534" y="1190901"/>
            <a:ext cx="5638801" cy="7907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아파트 매매가와 공공기관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세종시는 공공기관을 중심으로 설계된 도시인만큼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매매가와 공공기관과의 상관성이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주요 공공기관에 인접한 아파트의 가격이 높게 나타납니다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나성동의 아파트의 경우 도시형 생활주택으로 가격이 낮습니다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866A7A-C51C-4241-8AC7-AEF14CB4F9F9}"/>
              </a:ext>
            </a:extLst>
          </p:cNvPr>
          <p:cNvSpPr txBox="1"/>
          <p:nvPr/>
        </p:nvSpPr>
        <p:spPr>
          <a:xfrm>
            <a:off x="5982325" y="613876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나성동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도시형 생활주택</a:t>
            </a: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BCD54A-27DA-41B8-8E65-2640DF2D46F6}"/>
              </a:ext>
            </a:extLst>
          </p:cNvPr>
          <p:cNvCxnSpPr>
            <a:cxnSpLocks/>
          </p:cNvCxnSpPr>
          <p:nvPr/>
        </p:nvCxnSpPr>
        <p:spPr>
          <a:xfrm flipV="1">
            <a:off x="5571927" y="6647027"/>
            <a:ext cx="637255" cy="1148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E76A620-AE19-4AD8-91B1-868026DF4BD4}"/>
              </a:ext>
            </a:extLst>
          </p:cNvPr>
          <p:cNvSpPr/>
          <p:nvPr/>
        </p:nvSpPr>
        <p:spPr>
          <a:xfrm rot="20698426">
            <a:off x="4740552" y="5412179"/>
            <a:ext cx="754797" cy="209865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3BAF3-0B45-4967-AFA6-B8DF122C1D0E}"/>
              </a:ext>
            </a:extLst>
          </p:cNvPr>
          <p:cNvSpPr txBox="1"/>
          <p:nvPr/>
        </p:nvSpPr>
        <p:spPr>
          <a:xfrm>
            <a:off x="12418365" y="9099989"/>
            <a:ext cx="5878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*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세종시 공공기관 목록은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공공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데이터포털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의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 공공기관 현황에 세종정부청사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세종정부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청사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세종경찰청을 추가하고 주민센터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면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읍사무소를 제외했습니다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168812-1381-404E-9AF7-2D9EA23F8260}"/>
              </a:ext>
            </a:extLst>
          </p:cNvPr>
          <p:cNvSpPr/>
          <p:nvPr/>
        </p:nvSpPr>
        <p:spPr>
          <a:xfrm rot="5400000">
            <a:off x="9844486" y="2119725"/>
            <a:ext cx="191107" cy="2768455"/>
          </a:xfrm>
          <a:prstGeom prst="rect">
            <a:avLst/>
          </a:prstGeom>
          <a:gradFill flip="none" rotWithShape="1">
            <a:gsLst>
              <a:gs pos="100000">
                <a:srgbClr val="3EC100"/>
              </a:gs>
              <a:gs pos="0">
                <a:srgbClr val="E52F2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F77BC0-5F46-448E-AE37-A091606175C5}"/>
              </a:ext>
            </a:extLst>
          </p:cNvPr>
          <p:cNvSpPr txBox="1"/>
          <p:nvPr/>
        </p:nvSpPr>
        <p:spPr>
          <a:xfrm rot="10800000" flipH="1" flipV="1">
            <a:off x="10363909" y="3012782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가격높음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605E2-5457-42AF-A650-F64CDE3FBAE4}"/>
              </a:ext>
            </a:extLst>
          </p:cNvPr>
          <p:cNvSpPr txBox="1"/>
          <p:nvPr/>
        </p:nvSpPr>
        <p:spPr>
          <a:xfrm rot="10800000" flipH="1" flipV="1">
            <a:off x="7549560" y="3002266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가격낮음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634F0C-1F1A-4857-95D6-5F93FBE920E1}"/>
              </a:ext>
            </a:extLst>
          </p:cNvPr>
          <p:cNvSpPr txBox="1"/>
          <p:nvPr/>
        </p:nvSpPr>
        <p:spPr>
          <a:xfrm>
            <a:off x="8647252" y="3672115"/>
            <a:ext cx="265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면적당 매매가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51CB69-6E4E-4C48-9CE6-B386218586FF}"/>
              </a:ext>
            </a:extLst>
          </p:cNvPr>
          <p:cNvSpPr/>
          <p:nvPr/>
        </p:nvSpPr>
        <p:spPr>
          <a:xfrm>
            <a:off x="8093515" y="1486400"/>
            <a:ext cx="3606863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면적당 매매가 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빨강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&gt;</a:t>
            </a:r>
            <a:r>
              <a:rPr kumimoji="0" lang="ko-KR" altLang="en-US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초록</a:t>
            </a:r>
            <a:r>
              <a:rPr kumimoji="0" lang="en-US" altLang="ko-KR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아이콘</a:t>
            </a:r>
            <a:r>
              <a:rPr lang="en-US" altLang="ko-KR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공공기관</a:t>
            </a:r>
            <a:endParaRPr kumimoji="0" lang="en-US" altLang="ko-KR" sz="24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52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692246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인구와의 관계 </a:t>
            </a:r>
            <a:r>
              <a:rPr lang="en-US" altLang="ko-KR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그래프는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년부터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모든 읍면동의 순유입 인구를 계산하여 순유입 인구에 따른 평균 면적당 가격을 시각화한 것입니다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전반적으로 순유입 인구가 늘어날수록 해당 지역의 면적당 가격이 늘어나는 추세를 보입니다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지역의 이동인구 수와 지역의 아파트 가격은 양의 상관관계를 갖습니다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B51A58-960A-4B35-BC26-6A05D7AB5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10" y="1706502"/>
            <a:ext cx="8038984" cy="66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75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D10AF3-4090-4FDD-95A0-F47C22A86B2A}"/>
              </a:ext>
            </a:extLst>
          </p:cNvPr>
          <p:cNvGrpSpPr/>
          <p:nvPr/>
        </p:nvGrpSpPr>
        <p:grpSpPr>
          <a:xfrm>
            <a:off x="336220" y="1470660"/>
            <a:ext cx="8540228" cy="4621082"/>
            <a:chOff x="336220" y="1229282"/>
            <a:chExt cx="8540228" cy="46210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1EEC28-E900-4D06-B506-BEA645C9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220" y="1229282"/>
              <a:ext cx="8540228" cy="4621082"/>
            </a:xfrm>
            <a:prstGeom prst="rect">
              <a:avLst/>
            </a:prstGeom>
          </p:spPr>
        </p:pic>
        <p:pic>
          <p:nvPicPr>
            <p:cNvPr id="10" name="Graphic 9" descr="Arrow Right with solid fill">
              <a:extLst>
                <a:ext uri="{FF2B5EF4-FFF2-40B4-BE49-F238E27FC236}">
                  <a16:creationId xmlns:a16="http://schemas.microsoft.com/office/drawing/2014/main" id="{977F002A-B463-4264-8757-EBF61E1D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4600" y="156210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Arrow Right with solid fill">
              <a:extLst>
                <a:ext uri="{FF2B5EF4-FFF2-40B4-BE49-F238E27FC236}">
                  <a16:creationId xmlns:a16="http://schemas.microsoft.com/office/drawing/2014/main" id="{905D5A3D-FEEF-479C-BEEE-777854392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7400" y="1567689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5B131F-49B8-4836-91A4-144658F99CDB}"/>
              </a:ext>
            </a:extLst>
          </p:cNvPr>
          <p:cNvGrpSpPr/>
          <p:nvPr/>
        </p:nvGrpSpPr>
        <p:grpSpPr>
          <a:xfrm>
            <a:off x="9296400" y="1494123"/>
            <a:ext cx="8526897" cy="4597620"/>
            <a:chOff x="9296400" y="1252745"/>
            <a:chExt cx="8526897" cy="45976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A71D3C-101B-4573-BC0A-935228AF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96400" y="1252745"/>
              <a:ext cx="8526897" cy="4597620"/>
            </a:xfrm>
            <a:prstGeom prst="rect">
              <a:avLst/>
            </a:prstGeom>
          </p:spPr>
        </p:pic>
        <p:pic>
          <p:nvPicPr>
            <p:cNvPr id="29" name="Graphic 28" descr="Arrow Right with solid fill">
              <a:extLst>
                <a:ext uri="{FF2B5EF4-FFF2-40B4-BE49-F238E27FC236}">
                  <a16:creationId xmlns:a16="http://schemas.microsoft.com/office/drawing/2014/main" id="{221DDDA6-50C0-4054-844D-D170E170B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1658600" y="1562100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Arrow Right with solid fill">
              <a:extLst>
                <a:ext uri="{FF2B5EF4-FFF2-40B4-BE49-F238E27FC236}">
                  <a16:creationId xmlns:a16="http://schemas.microsoft.com/office/drawing/2014/main" id="{3573522F-2590-4E0C-957C-809F4274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5011400" y="1562100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직사각형 12">
            <a:extLst>
              <a:ext uri="{FF2B5EF4-FFF2-40B4-BE49-F238E27FC236}">
                <a16:creationId xmlns:a16="http://schemas.microsoft.com/office/drawing/2014/main" id="{062F0417-0A0C-469F-BDD8-B9A972B4709B}"/>
              </a:ext>
            </a:extLst>
          </p:cNvPr>
          <p:cNvSpPr/>
          <p:nvPr/>
        </p:nvSpPr>
        <p:spPr>
          <a:xfrm>
            <a:off x="1333500" y="5855527"/>
            <a:ext cx="15621000" cy="41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인구와의 관계</a:t>
            </a:r>
            <a:r>
              <a:rPr lang="en-US" altLang="ko-KR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세종시의 전입해오는 시군구를 살펴본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세종특별시 내에서 이동하는 인구가 압도적으로 많았으며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대전광역시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충청북도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충청남도가 그 뒤를 이었습니다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그에 반면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수도권에서 전입해오는 인구의 비율은 낮았습니다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</a:t>
            </a:r>
            <a:r>
              <a:rPr lang="ko-KR" altLang="en-US"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세종특별시의 인구 증가 이유가 수도권 인구 분산이 아닌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 시군구의 인구를 흡수하기 때문인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뜻합니다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인구 전입과 전출이 잦은 읍면동은 조치원이었으며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조치원읍에 단기적으로 거주하는 학생들이 많기 때문인 것으로 해석됩니다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32" name="직선 연결선 15">
            <a:extLst>
              <a:ext uri="{FF2B5EF4-FFF2-40B4-BE49-F238E27FC236}">
                <a16:creationId xmlns:a16="http://schemas.microsoft.com/office/drawing/2014/main" id="{B7992B16-13EE-4A4B-8D4B-45EBDAA8CEBB}"/>
              </a:ext>
            </a:extLst>
          </p:cNvPr>
          <p:cNvCxnSpPr/>
          <p:nvPr/>
        </p:nvCxnSpPr>
        <p:spPr>
          <a:xfrm>
            <a:off x="1333500" y="622554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2">
            <a:extLst>
              <a:ext uri="{FF2B5EF4-FFF2-40B4-BE49-F238E27FC236}">
                <a16:creationId xmlns:a16="http://schemas.microsoft.com/office/drawing/2014/main" id="{ACD105A0-8760-42AB-AC78-06C3638780D8}"/>
              </a:ext>
            </a:extLst>
          </p:cNvPr>
          <p:cNvCxnSpPr/>
          <p:nvPr/>
        </p:nvCxnSpPr>
        <p:spPr>
          <a:xfrm>
            <a:off x="1333500" y="101727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5D075321-8E48-432F-8900-A667AFD252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35764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2" name="Google Shape;396;p17">
            <a:extLst>
              <a:ext uri="{FF2B5EF4-FFF2-40B4-BE49-F238E27FC236}">
                <a16:creationId xmlns:a16="http://schemas.microsoft.com/office/drawing/2014/main" id="{1AAC85A8-5806-4F1F-8C16-4E667618B258}"/>
              </a:ext>
            </a:extLst>
          </p:cNvPr>
          <p:cNvSpPr txBox="1"/>
          <p:nvPr/>
        </p:nvSpPr>
        <p:spPr>
          <a:xfrm>
            <a:off x="336220" y="953205"/>
            <a:ext cx="8540228" cy="403155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/>
                <a:sym typeface="Calibri"/>
              </a:rPr>
              <a:t>세종시 전입인구 그래프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Google Shape;396;p17">
            <a:extLst>
              <a:ext uri="{FF2B5EF4-FFF2-40B4-BE49-F238E27FC236}">
                <a16:creationId xmlns:a16="http://schemas.microsoft.com/office/drawing/2014/main" id="{4B2A7C5E-DBB2-4618-96D4-6E4127FD0EB8}"/>
              </a:ext>
            </a:extLst>
          </p:cNvPr>
          <p:cNvSpPr txBox="1"/>
          <p:nvPr/>
        </p:nvSpPr>
        <p:spPr>
          <a:xfrm>
            <a:off x="9143999" y="953205"/>
            <a:ext cx="8540227" cy="403155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/>
                <a:sym typeface="Calibri"/>
              </a:rPr>
              <a:t>세종시 전출인구 그래프</a:t>
            </a:r>
            <a:endParaRPr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23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5541" y="0"/>
            <a:ext cx="5420173" cy="10322209"/>
            <a:chOff x="12865541" y="0"/>
            <a:chExt cx="5420173" cy="10322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88" y="831375"/>
            <a:ext cx="14792493" cy="8624250"/>
            <a:chOff x="1167753" y="831375"/>
            <a:chExt cx="14792493" cy="8624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753" y="831375"/>
              <a:ext cx="14792493" cy="862425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68611" y="1257300"/>
            <a:ext cx="7875389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800" kern="0" spc="-300">
                <a:solidFill>
                  <a:srgbClr val="E528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ExtraBold" pitchFamily="34" charset="0"/>
              </a:rPr>
              <a:t>CONTENTS</a:t>
            </a:r>
            <a:r>
              <a:rPr lang="ko-KR" altLang="en-US" sz="6800" kern="0" spc="-300">
                <a:solidFill>
                  <a:srgbClr val="E528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ExtraBold" pitchFamily="34" charset="0"/>
              </a:rPr>
              <a:t> </a:t>
            </a:r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62913-1087-449E-9084-8281A9B38372}"/>
              </a:ext>
            </a:extLst>
          </p:cNvPr>
          <p:cNvSpPr txBox="1"/>
          <p:nvPr/>
        </p:nvSpPr>
        <p:spPr>
          <a:xfrm>
            <a:off x="1524000" y="2811547"/>
            <a:ext cx="12192000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5400">
                <a:latin typeface="나눔고딕 ExtraBold" panose="020D0904000000000000" pitchFamily="50" charset="-127"/>
                <a:ea typeface="나눔고딕 ExtraBold"/>
              </a:rPr>
              <a:t>0.  </a:t>
            </a:r>
            <a:r>
              <a:rPr lang="ko-KR" altLang="en-US" sz="5400" err="1">
                <a:latin typeface="나눔고딕 ExtraBold" panose="020D0904000000000000" pitchFamily="50" charset="-127"/>
                <a:ea typeface="나눔고딕 ExtraBold"/>
              </a:rPr>
              <a:t>전처리</a:t>
            </a:r>
            <a:endParaRPr lang="en-US" altLang="ko-KR" sz="5400">
              <a:latin typeface="나눔고딕 ExtraBold" panose="020D0904000000000000" pitchFamily="50" charset="-127"/>
              <a:ea typeface="나눔고딕 ExtraBold"/>
            </a:endParaRPr>
          </a:p>
          <a:p>
            <a:pPr marL="914400" indent="-914400">
              <a:buFont typeface="+mj-lt"/>
              <a:buAutoNum type="arabicPeriod"/>
            </a:pP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세종시 </a:t>
            </a:r>
            <a:r>
              <a:rPr lang="ko-KR" altLang="en-US" sz="5400" b="1">
                <a:latin typeface="나눔고딕 ExtraBold" panose="020D0904000000000000" pitchFamily="50" charset="-127"/>
                <a:ea typeface="나눔고딕 ExtraBold"/>
              </a:rPr>
              <a:t>아파트</a:t>
            </a: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 주택특성 파악 </a:t>
            </a:r>
            <a:endParaRPr lang="en-US" altLang="ko-KR" sz="5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indent="-914400">
              <a:buFont typeface="+mj-lt"/>
              <a:buAutoNum type="arabicPeriod"/>
            </a:pP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세종시 </a:t>
            </a:r>
            <a:r>
              <a:rPr lang="ko-KR" altLang="en-US" sz="5400" b="1" err="1">
                <a:latin typeface="나눔고딕 ExtraBold" panose="020D0904000000000000" pitchFamily="50" charset="-127"/>
                <a:ea typeface="나눔고딕 ExtraBold"/>
              </a:rPr>
              <a:t>연립다세대</a:t>
            </a: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 주택 특성 파악</a:t>
            </a:r>
            <a:endParaRPr lang="en-US" altLang="ko-KR" sz="5400">
              <a:latin typeface="나눔고딕 ExtraBold" panose="020D0904000000000000" pitchFamily="50" charset="-127"/>
              <a:ea typeface="나눔고딕 ExtraBold"/>
            </a:endParaRPr>
          </a:p>
          <a:p>
            <a:pPr marL="914400" indent="-914400">
              <a:buFont typeface="+mj-lt"/>
              <a:buAutoNum type="arabicPeriod"/>
            </a:pP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세종시 </a:t>
            </a:r>
            <a:r>
              <a:rPr lang="ko-KR" altLang="en-US" sz="5400" b="1" err="1">
                <a:latin typeface="나눔고딕 ExtraBold" panose="020D0904000000000000" pitchFamily="50" charset="-127"/>
                <a:ea typeface="나눔고딕 ExtraBold"/>
              </a:rPr>
              <a:t>단독다가구</a:t>
            </a: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 주택 특성 파악</a:t>
            </a:r>
            <a:endParaRPr lang="en-US" altLang="ko-KR" sz="5400">
              <a:latin typeface="나눔고딕 ExtraBold" panose="020D0904000000000000" pitchFamily="50" charset="-127"/>
              <a:ea typeface="나눔고딕 ExtraBold"/>
            </a:endParaRPr>
          </a:p>
          <a:p>
            <a:pPr marL="914400" indent="-914400">
              <a:buFont typeface="+mj-lt"/>
              <a:buAutoNum type="arabicPeriod"/>
            </a:pP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세종시 </a:t>
            </a:r>
            <a:r>
              <a:rPr lang="ko-KR" altLang="en-US" sz="5400" b="1">
                <a:latin typeface="나눔고딕 ExtraBold" panose="020D0904000000000000" pitchFamily="50" charset="-127"/>
                <a:ea typeface="나눔고딕 ExtraBold"/>
              </a:rPr>
              <a:t>오피스텔</a:t>
            </a:r>
            <a:r>
              <a:rPr lang="ko-KR" altLang="en-US" sz="5400">
                <a:latin typeface="나눔고딕 ExtraBold" panose="020D0904000000000000" pitchFamily="50" charset="-127"/>
                <a:ea typeface="나눔고딕 ExtraBold"/>
              </a:rPr>
              <a:t> 주택 특성 파악</a:t>
            </a:r>
            <a:endParaRPr lang="en-US" altLang="ko-KR" sz="5400">
              <a:latin typeface="나눔고딕 ExtraBold" panose="020D0904000000000000" pitchFamily="50" charset="-127"/>
              <a:ea typeface="나눔고딕 ExtraBold"/>
            </a:endParaRPr>
          </a:p>
          <a:p>
            <a:pPr marL="914400" indent="-914400">
              <a:buFont typeface="+mj-lt"/>
              <a:buAutoNum type="arabicPeriod"/>
            </a:pPr>
            <a:r>
              <a:rPr lang="ko-KR" altLang="en-US" sz="5400">
                <a:latin typeface="나눔고딕 ExtraBold"/>
                <a:ea typeface="나눔고딕 ExtraBold"/>
              </a:rPr>
              <a:t>제언</a:t>
            </a:r>
            <a:endParaRPr lang="en-US" altLang="ko-KR" sz="5400">
              <a:latin typeface="나눔고딕 ExtraBold"/>
              <a:ea typeface="나눔고딕 ExtraBold"/>
            </a:endParaRPr>
          </a:p>
          <a:p>
            <a:pPr marL="342900" indent="-342900">
              <a:buAutoNum type="arabicPeriod"/>
            </a:pPr>
            <a:endParaRPr lang="ko-KR" altLang="en-US" sz="5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145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8734588" y="1790700"/>
            <a:ext cx="8238962" cy="7917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인구와의 관계 </a:t>
            </a:r>
            <a:r>
              <a:rPr lang="en-US" altLang="ko-KR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</a:t>
            </a: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지도는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년부터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년까지의 순유입 수와 순유출 수를 시각화한 것입니다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빨간색이 밝을수록 순유출 수가 많은 것이며 초록색이 밝을수록 순유입 수가 많은 것입니다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순유입 수가 많았던 지역은 새롬동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소담동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한솔동 순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이었으며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순유출 수가 많았던 지역은 전의면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연서면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것으로 나타났습니다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전반적으로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지역에 유입이 되고 읍면 지역에서는 유출이 되며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읍면동 간 불균형적인 발전을 하고 있음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알 수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불균형적인 발전이 지속한다면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앞으로</a:t>
            </a:r>
            <a:r>
              <a:rPr lang="ko-KR" altLang="en-US"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 지역의 주 거주 형태인 단독가구의 거래는 줄어들며 동 지역의 주 거주 형태인 아파트 거래가 더욱 활성화될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이라고 예상합니다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>
            <a:cxnSpLocks/>
          </p:cNvCxnSpPr>
          <p:nvPr/>
        </p:nvCxnSpPr>
        <p:spPr>
          <a:xfrm>
            <a:off x="8734588" y="1790700"/>
            <a:ext cx="821991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A1380D3-9452-435E-84DC-CBA89766D11F}"/>
              </a:ext>
            </a:extLst>
          </p:cNvPr>
          <p:cNvGrpSpPr/>
          <p:nvPr/>
        </p:nvGrpSpPr>
        <p:grpSpPr>
          <a:xfrm>
            <a:off x="914358" y="1790700"/>
            <a:ext cx="7200900" cy="7917180"/>
            <a:chOff x="2087146" y="1615298"/>
            <a:chExt cx="5925107" cy="685742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4D4276-55C4-4CA3-B4C7-55173E46A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7146" y="1615298"/>
              <a:ext cx="5925107" cy="685742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3064EB-B896-437C-822A-A22B8FA90888}"/>
                </a:ext>
              </a:extLst>
            </p:cNvPr>
            <p:cNvSpPr txBox="1"/>
            <p:nvPr/>
          </p:nvSpPr>
          <p:spPr>
            <a:xfrm>
              <a:off x="5574355" y="6690707"/>
              <a:ext cx="1269656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보람동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2831E8-DAD5-4800-9B08-200518430D4E}"/>
                </a:ext>
              </a:extLst>
            </p:cNvPr>
            <p:cNvSpPr txBox="1"/>
            <p:nvPr/>
          </p:nvSpPr>
          <p:spPr>
            <a:xfrm>
              <a:off x="3326322" y="6305921"/>
              <a:ext cx="1206582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새롬동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4F4752-FDBF-4CA3-AAE1-3A8D93DA7E0A}"/>
                </a:ext>
              </a:extLst>
            </p:cNvPr>
            <p:cNvSpPr txBox="1"/>
            <p:nvPr/>
          </p:nvSpPr>
          <p:spPr>
            <a:xfrm>
              <a:off x="2087146" y="2453088"/>
              <a:ext cx="1269656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전의면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F147FB-03F6-44D8-96D6-D8013DCC1A5B}"/>
                </a:ext>
              </a:extLst>
            </p:cNvPr>
            <p:cNvSpPr txBox="1"/>
            <p:nvPr/>
          </p:nvSpPr>
          <p:spPr>
            <a:xfrm>
              <a:off x="3584224" y="6813574"/>
              <a:ext cx="1206582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한솔동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EB19D8-0971-4DB5-9A28-CD167F1FE1BE}"/>
                </a:ext>
              </a:extLst>
            </p:cNvPr>
            <p:cNvSpPr txBox="1"/>
            <p:nvPr/>
          </p:nvSpPr>
          <p:spPr>
            <a:xfrm>
              <a:off x="5791200" y="3925847"/>
              <a:ext cx="1269656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조치원읍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D252C7-41A1-4807-922D-AB4FD0A097E8}"/>
                </a:ext>
              </a:extLst>
            </p:cNvPr>
            <p:cNvSpPr txBox="1"/>
            <p:nvPr/>
          </p:nvSpPr>
          <p:spPr>
            <a:xfrm>
              <a:off x="2917859" y="4595824"/>
              <a:ext cx="1269656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연서면</a:t>
              </a:r>
            </a:p>
          </p:txBody>
        </p:sp>
      </p:grpSp>
      <p:cxnSp>
        <p:nvCxnSpPr>
          <p:cNvPr id="31" name="직선 연결선 19">
            <a:extLst>
              <a:ext uri="{FF2B5EF4-FFF2-40B4-BE49-F238E27FC236}">
                <a16:creationId xmlns:a16="http://schemas.microsoft.com/office/drawing/2014/main" id="{7477372A-E94F-4A8F-B312-1A46D26D98E2}"/>
              </a:ext>
            </a:extLst>
          </p:cNvPr>
          <p:cNvCxnSpPr>
            <a:cxnSpLocks/>
          </p:cNvCxnSpPr>
          <p:nvPr/>
        </p:nvCxnSpPr>
        <p:spPr>
          <a:xfrm>
            <a:off x="8772688" y="9639300"/>
            <a:ext cx="821991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다이어그램 3">
            <a:extLst>
              <a:ext uri="{FF2B5EF4-FFF2-40B4-BE49-F238E27FC236}">
                <a16:creationId xmlns:a16="http://schemas.microsoft.com/office/drawing/2014/main" id="{320F144C-9358-4423-8F88-F518B4C869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055110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900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5307316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65D2616-FC6D-41BF-9CB6-3A4EC761BE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35" r="8759"/>
          <a:stretch/>
        </p:blipFill>
        <p:spPr>
          <a:xfrm>
            <a:off x="222413" y="1066808"/>
            <a:ext cx="11132191" cy="881867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C8B5559-82C4-4107-BEC7-566BE82F5A7C}"/>
              </a:ext>
            </a:extLst>
          </p:cNvPr>
          <p:cNvCxnSpPr>
            <a:cxnSpLocks/>
          </p:cNvCxnSpPr>
          <p:nvPr/>
        </p:nvCxnSpPr>
        <p:spPr>
          <a:xfrm>
            <a:off x="11689083" y="960136"/>
            <a:ext cx="6217917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3E49B9-598E-4361-81D6-01E0AECE0870}"/>
              </a:ext>
            </a:extLst>
          </p:cNvPr>
          <p:cNvSpPr/>
          <p:nvPr/>
        </p:nvSpPr>
        <p:spPr>
          <a:xfrm>
            <a:off x="11577017" y="960136"/>
            <a:ext cx="6488570" cy="8884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아파트 면적당 전세 보증금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정부청사에 가까울수록 전세 보증금이 높은 것으로 나타났습니다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즉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정부청사에 가까울수록 전세 수요가 높음을 예상할 수 있습니다</a:t>
            </a:r>
            <a:r>
              <a:rPr lang="en-US" altLang="ko-KR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</a:t>
            </a:r>
            <a:r>
              <a:rPr lang="en-US" altLang="ko-KR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나성동의 도시형 생활주택은 매매 가격이 낮았음에도 불구하고 전세 보증금이 높았습니다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23853F5-82C6-47A2-80E5-6D5FECF5D98D}"/>
              </a:ext>
            </a:extLst>
          </p:cNvPr>
          <p:cNvCxnSpPr>
            <a:cxnSpLocks/>
          </p:cNvCxnSpPr>
          <p:nvPr/>
        </p:nvCxnSpPr>
        <p:spPr>
          <a:xfrm>
            <a:off x="11689083" y="9844822"/>
            <a:ext cx="6217917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3D69E4-AA6A-4E71-8705-B7A99036136B}"/>
              </a:ext>
            </a:extLst>
          </p:cNvPr>
          <p:cNvSpPr/>
          <p:nvPr/>
        </p:nvSpPr>
        <p:spPr>
          <a:xfrm>
            <a:off x="7227789" y="1211708"/>
            <a:ext cx="3832422" cy="163577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면적당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전세 보증금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높을수록 비쌉니다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94C56-84BA-49A0-8984-FBACDEADDB4C}"/>
              </a:ext>
            </a:extLst>
          </p:cNvPr>
          <p:cNvSpPr txBox="1"/>
          <p:nvPr/>
        </p:nvSpPr>
        <p:spPr>
          <a:xfrm>
            <a:off x="5313326" y="5195526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rgbClr val="00B0F0"/>
                </a:solidFill>
                <a:ea typeface="나눔고딕" panose="020D0604000000000000"/>
              </a:rPr>
              <a:t>정부세종청사</a:t>
            </a:r>
            <a:endParaRPr lang="ko-KR" altLang="en-US" b="1">
              <a:solidFill>
                <a:srgbClr val="00B0F0"/>
              </a:solidFill>
              <a:ea typeface="나눔고딕" panose="020D060400000000000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96FCF5-F998-4135-A189-FBD1B6C93214}"/>
              </a:ext>
            </a:extLst>
          </p:cNvPr>
          <p:cNvSpPr txBox="1"/>
          <p:nvPr/>
        </p:nvSpPr>
        <p:spPr>
          <a:xfrm>
            <a:off x="5313326" y="6004822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정부세종</a:t>
            </a:r>
            <a:r>
              <a:rPr lang="en-US" altLang="ko-KR" b="1">
                <a:solidFill>
                  <a:srgbClr val="00B0F0"/>
                </a:solidFill>
                <a:ea typeface="나눔고딕" panose="020D0604000000000000"/>
              </a:rPr>
              <a:t>2</a:t>
            </a:r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청사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597B42-EB3B-4480-864C-41C1FF1D3AAA}"/>
              </a:ext>
            </a:extLst>
          </p:cNvPr>
          <p:cNvCxnSpPr>
            <a:cxnSpLocks/>
            <a:stCxn id="38" idx="5"/>
            <a:endCxn id="10" idx="1"/>
          </p:cNvCxnSpPr>
          <p:nvPr/>
        </p:nvCxnSpPr>
        <p:spPr>
          <a:xfrm>
            <a:off x="4665878" y="5131262"/>
            <a:ext cx="647448" cy="248930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A29C9E9-A903-4169-93C4-A0ECD280CCD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4374004" y="6189488"/>
            <a:ext cx="939322" cy="273767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880458-5BED-4522-86DA-15E811A92DAD}"/>
              </a:ext>
            </a:extLst>
          </p:cNvPr>
          <p:cNvSpPr txBox="1"/>
          <p:nvPr/>
        </p:nvSpPr>
        <p:spPr>
          <a:xfrm>
            <a:off x="2723221" y="7619704"/>
            <a:ext cx="3016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err="1">
                <a:solidFill>
                  <a:schemeClr val="bg1"/>
                </a:solidFill>
                <a:ea typeface="나눔고딕" panose="020D0604000000000000"/>
              </a:rPr>
              <a:t>나성동</a:t>
            </a:r>
            <a:r>
              <a:rPr lang="ko-KR" altLang="en-US" sz="2000" b="1">
                <a:solidFill>
                  <a:schemeClr val="bg1"/>
                </a:solidFill>
                <a:ea typeface="나눔고딕" panose="020D0604000000000000"/>
              </a:rPr>
              <a:t> </a:t>
            </a:r>
            <a:endParaRPr lang="en-US" altLang="ko-KR" sz="2000" b="1">
              <a:solidFill>
                <a:schemeClr val="bg1"/>
              </a:solidFill>
              <a:ea typeface="나눔고딕" panose="020D0604000000000000"/>
            </a:endParaRPr>
          </a:p>
          <a:p>
            <a:pPr algn="ctr"/>
            <a:r>
              <a:rPr lang="ko-KR" altLang="en-US" sz="2000" b="1">
                <a:solidFill>
                  <a:schemeClr val="bg1"/>
                </a:solidFill>
                <a:ea typeface="나눔고딕" panose="020D0604000000000000"/>
              </a:rPr>
              <a:t>도시형 생활주택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8FBC504-38C8-4E7F-82E1-22F8244456FF}"/>
              </a:ext>
            </a:extLst>
          </p:cNvPr>
          <p:cNvSpPr/>
          <p:nvPr/>
        </p:nvSpPr>
        <p:spPr>
          <a:xfrm>
            <a:off x="4381653" y="4847037"/>
            <a:ext cx="332990" cy="332990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EB1229-BE70-4204-9E70-CF42BB507D1D}"/>
              </a:ext>
            </a:extLst>
          </p:cNvPr>
          <p:cNvSpPr/>
          <p:nvPr/>
        </p:nvSpPr>
        <p:spPr>
          <a:xfrm rot="20748208">
            <a:off x="3063240" y="3642360"/>
            <a:ext cx="1544484" cy="390459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E06713-AAF7-42D9-AF9A-44DF672297C8}"/>
              </a:ext>
            </a:extLst>
          </p:cNvPr>
          <p:cNvSpPr/>
          <p:nvPr/>
        </p:nvSpPr>
        <p:spPr>
          <a:xfrm>
            <a:off x="4179651" y="6340616"/>
            <a:ext cx="332990" cy="332990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8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7FEBA-36C2-4CC6-BB88-C3AB3BCD6F8F}"/>
              </a:ext>
            </a:extLst>
          </p:cNvPr>
          <p:cNvSpPr/>
          <p:nvPr/>
        </p:nvSpPr>
        <p:spPr>
          <a:xfrm>
            <a:off x="864180" y="8218165"/>
            <a:ext cx="16433220" cy="1954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전세 보증금과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월세금의 경향은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유사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28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전세 보증금과 월세금 모두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나성동과 어진동의 정부청사에 가까울 수록 비싸지는 경향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을 보입니다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.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28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9EB371-F0F6-49BB-B28D-FDC7DD899BEF}"/>
              </a:ext>
            </a:extLst>
          </p:cNvPr>
          <p:cNvCxnSpPr>
            <a:cxnSpLocks/>
          </p:cNvCxnSpPr>
          <p:nvPr/>
        </p:nvCxnSpPr>
        <p:spPr>
          <a:xfrm>
            <a:off x="864180" y="821817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5D8E7E-3018-494B-8CFB-B14D6DB8C891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82950A72-673B-48D4-9D5B-3FF0A8C30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467025"/>
              </p:ext>
            </p:extLst>
          </p:nvPr>
        </p:nvGraphicFramePr>
        <p:xfrm>
          <a:off x="-30480" y="-264657"/>
          <a:ext cx="18303240" cy="1447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5C7B17FB-0D9C-4275-AC2B-FD1DCF2758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93" r="8935" b="5705"/>
          <a:stretch/>
        </p:blipFill>
        <p:spPr>
          <a:xfrm>
            <a:off x="9121140" y="973138"/>
            <a:ext cx="8799708" cy="7027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2554FC-7AC2-46D4-804C-AA6DBCFCB5ED}"/>
              </a:ext>
            </a:extLst>
          </p:cNvPr>
          <p:cNvSpPr/>
          <p:nvPr/>
        </p:nvSpPr>
        <p:spPr>
          <a:xfrm>
            <a:off x="15148560" y="1108192"/>
            <a:ext cx="2610792" cy="148693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월세금</a:t>
            </a:r>
            <a:endParaRPr lang="en-US" altLang="ko-KR" sz="24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E3E1C2-FB51-4FBE-BF98-ACF6170C7D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35" r="8759"/>
          <a:stretch/>
        </p:blipFill>
        <p:spPr>
          <a:xfrm>
            <a:off x="154995" y="1026147"/>
            <a:ext cx="8804649" cy="697484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1D8972-5756-4FCF-8FCD-CD23C962FE2D}"/>
              </a:ext>
            </a:extLst>
          </p:cNvPr>
          <p:cNvSpPr/>
          <p:nvPr/>
        </p:nvSpPr>
        <p:spPr>
          <a:xfrm>
            <a:off x="6385560" y="1123431"/>
            <a:ext cx="2459868" cy="148693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전세</a:t>
            </a: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보증금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C1F590-DB2C-4B67-B735-BA9A7FE34763}"/>
              </a:ext>
            </a:extLst>
          </p:cNvPr>
          <p:cNvSpPr txBox="1"/>
          <p:nvPr/>
        </p:nvSpPr>
        <p:spPr>
          <a:xfrm>
            <a:off x="4297680" y="4338321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rgbClr val="00B0F0"/>
                </a:solidFill>
                <a:ea typeface="나눔고딕" panose="020D0604000000000000"/>
              </a:rPr>
              <a:t>정부세종청사</a:t>
            </a:r>
            <a:endParaRPr lang="ko-KR" altLang="en-US" b="1">
              <a:solidFill>
                <a:srgbClr val="00B0F0"/>
              </a:solidFill>
              <a:ea typeface="나눔고딕" panose="020D060400000000000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316EB-0F0E-4899-9DD0-ACEE9ACD16E4}"/>
              </a:ext>
            </a:extLst>
          </p:cNvPr>
          <p:cNvSpPr txBox="1"/>
          <p:nvPr/>
        </p:nvSpPr>
        <p:spPr>
          <a:xfrm>
            <a:off x="4297680" y="5147617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정부세종</a:t>
            </a:r>
            <a:r>
              <a:rPr lang="en-US" altLang="ko-KR" b="1">
                <a:solidFill>
                  <a:srgbClr val="00B0F0"/>
                </a:solidFill>
                <a:ea typeface="나눔고딕" panose="020D0604000000000000"/>
              </a:rPr>
              <a:t>2</a:t>
            </a:r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청사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ACF03C7-52BA-463B-9BFF-9B549C114CCA}"/>
              </a:ext>
            </a:extLst>
          </p:cNvPr>
          <p:cNvCxnSpPr>
            <a:cxnSpLocks/>
            <a:stCxn id="45" idx="6"/>
            <a:endCxn id="41" idx="1"/>
          </p:cNvCxnSpPr>
          <p:nvPr/>
        </p:nvCxnSpPr>
        <p:spPr>
          <a:xfrm>
            <a:off x="3670101" y="4156327"/>
            <a:ext cx="627579" cy="366660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FB77E52-DF74-446E-9714-D2889EAAF6F0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366007" y="5332283"/>
            <a:ext cx="931673" cy="95678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5662E68-D486-4E0F-9531-5562BFB54AB9}"/>
              </a:ext>
            </a:extLst>
          </p:cNvPr>
          <p:cNvSpPr/>
          <p:nvPr/>
        </p:nvSpPr>
        <p:spPr>
          <a:xfrm>
            <a:off x="3394903" y="4018728"/>
            <a:ext cx="275198" cy="275198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7D58800-9E30-45B1-ABAC-5E8B552297CA}"/>
              </a:ext>
            </a:extLst>
          </p:cNvPr>
          <p:cNvSpPr/>
          <p:nvPr/>
        </p:nvSpPr>
        <p:spPr>
          <a:xfrm>
            <a:off x="3228408" y="5264371"/>
            <a:ext cx="275198" cy="275198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C5199E-48AE-4A2B-8D2D-8A3C8AB5F1E1}"/>
              </a:ext>
            </a:extLst>
          </p:cNvPr>
          <p:cNvSpPr txBox="1"/>
          <p:nvPr/>
        </p:nvSpPr>
        <p:spPr>
          <a:xfrm>
            <a:off x="13268824" y="4338321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rgbClr val="00B0F0"/>
                </a:solidFill>
                <a:ea typeface="나눔고딕" panose="020D0604000000000000"/>
              </a:rPr>
              <a:t>정부세종청사</a:t>
            </a:r>
            <a:endParaRPr lang="ko-KR" altLang="en-US" b="1">
              <a:solidFill>
                <a:srgbClr val="00B0F0"/>
              </a:solidFill>
              <a:ea typeface="나눔고딕" panose="020D0604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345538-E0D3-4904-B359-AA2685C648FD}"/>
              </a:ext>
            </a:extLst>
          </p:cNvPr>
          <p:cNvSpPr txBox="1"/>
          <p:nvPr/>
        </p:nvSpPr>
        <p:spPr>
          <a:xfrm>
            <a:off x="13268824" y="5147617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정부세종</a:t>
            </a:r>
            <a:r>
              <a:rPr lang="en-US" altLang="ko-KR" b="1">
                <a:solidFill>
                  <a:srgbClr val="00B0F0"/>
                </a:solidFill>
                <a:ea typeface="나눔고딕" panose="020D0604000000000000"/>
              </a:rPr>
              <a:t>2</a:t>
            </a:r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청사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33AFF98-0944-4634-95D5-0B259E860121}"/>
              </a:ext>
            </a:extLst>
          </p:cNvPr>
          <p:cNvCxnSpPr>
            <a:cxnSpLocks/>
            <a:stCxn id="51" idx="6"/>
            <a:endCxn id="47" idx="1"/>
          </p:cNvCxnSpPr>
          <p:nvPr/>
        </p:nvCxnSpPr>
        <p:spPr>
          <a:xfrm>
            <a:off x="12641245" y="4156327"/>
            <a:ext cx="627579" cy="366660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3FA8D02-1DCC-462D-BFA1-A283DE229A51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2337151" y="5332283"/>
            <a:ext cx="931673" cy="95678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AE26E037-0A81-4D3C-A7B9-667661B0FF42}"/>
              </a:ext>
            </a:extLst>
          </p:cNvPr>
          <p:cNvSpPr/>
          <p:nvPr/>
        </p:nvSpPr>
        <p:spPr>
          <a:xfrm>
            <a:off x="12366047" y="4018728"/>
            <a:ext cx="275198" cy="275198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DBE7031-F321-454F-BAC2-8D8F96A4C834}"/>
              </a:ext>
            </a:extLst>
          </p:cNvPr>
          <p:cNvSpPr/>
          <p:nvPr/>
        </p:nvSpPr>
        <p:spPr>
          <a:xfrm>
            <a:off x="12199552" y="5264371"/>
            <a:ext cx="275198" cy="275198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4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7FEBA-36C2-4CC6-BB88-C3AB3BCD6F8F}"/>
              </a:ext>
            </a:extLst>
          </p:cNvPr>
          <p:cNvSpPr/>
          <p:nvPr/>
        </p:nvSpPr>
        <p:spPr>
          <a:xfrm>
            <a:off x="864180" y="8218165"/>
            <a:ext cx="16433220" cy="1954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그러나 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월세금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과 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월세 보증금의 경향은 정반대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그 이유는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월세가 높을수록 월세 보증금은 낮게 받는 월세 거래의 관행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때문입니다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위 지도를 비교해보면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월세가 높은 단지가 오히려 월세 보증금이 낮은 것을 볼 수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9EB371-F0F6-49BB-B28D-FDC7DD899BEF}"/>
              </a:ext>
            </a:extLst>
          </p:cNvPr>
          <p:cNvCxnSpPr>
            <a:cxnSpLocks/>
          </p:cNvCxnSpPr>
          <p:nvPr/>
        </p:nvCxnSpPr>
        <p:spPr>
          <a:xfrm>
            <a:off x="864180" y="821817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5D8E7E-3018-494B-8CFB-B14D6DB8C891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57194190-74F4-4150-B3F2-D9C9ECAE8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8" r="5646"/>
          <a:stretch/>
        </p:blipFill>
        <p:spPr>
          <a:xfrm>
            <a:off x="9451971" y="973137"/>
            <a:ext cx="8474096" cy="7005905"/>
          </a:xfrm>
          <a:prstGeom prst="rect">
            <a:avLst/>
          </a:prstGeom>
        </p:spPr>
      </p:pic>
      <p:graphicFrame>
        <p:nvGraphicFramePr>
          <p:cNvPr id="25" name="다이어그램 24">
            <a:extLst>
              <a:ext uri="{FF2B5EF4-FFF2-40B4-BE49-F238E27FC236}">
                <a16:creationId xmlns:a16="http://schemas.microsoft.com/office/drawing/2014/main" id="{161ADFFE-057F-42A9-B173-812E7B2B6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36646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1D8972-5756-4FCF-8FCD-CD23C962FE2D}"/>
              </a:ext>
            </a:extLst>
          </p:cNvPr>
          <p:cNvSpPr/>
          <p:nvPr/>
        </p:nvSpPr>
        <p:spPr>
          <a:xfrm>
            <a:off x="14301488" y="1123431"/>
            <a:ext cx="2459868" cy="148693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</a:t>
            </a: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보증금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C1F590-DB2C-4B67-B735-BA9A7FE34763}"/>
              </a:ext>
            </a:extLst>
          </p:cNvPr>
          <p:cNvSpPr txBox="1"/>
          <p:nvPr/>
        </p:nvSpPr>
        <p:spPr>
          <a:xfrm>
            <a:off x="13329488" y="4338321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rgbClr val="00B0F0"/>
                </a:solidFill>
                <a:ea typeface="나눔고딕" panose="020D0604000000000000"/>
              </a:rPr>
              <a:t>정부세종청사</a:t>
            </a:r>
            <a:endParaRPr lang="ko-KR" altLang="en-US" b="1">
              <a:solidFill>
                <a:srgbClr val="00B0F0"/>
              </a:solidFill>
              <a:ea typeface="나눔고딕" panose="020D060400000000000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6316EB-0F0E-4899-9DD0-ACEE9ACD16E4}"/>
              </a:ext>
            </a:extLst>
          </p:cNvPr>
          <p:cNvSpPr txBox="1"/>
          <p:nvPr/>
        </p:nvSpPr>
        <p:spPr>
          <a:xfrm>
            <a:off x="13329488" y="5147617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정부세종</a:t>
            </a:r>
            <a:r>
              <a:rPr lang="en-US" altLang="ko-KR" b="1">
                <a:solidFill>
                  <a:srgbClr val="00B0F0"/>
                </a:solidFill>
                <a:ea typeface="나눔고딕" panose="020D0604000000000000"/>
              </a:rPr>
              <a:t>2</a:t>
            </a:r>
            <a:r>
              <a:rPr lang="ko-KR" altLang="en-US" b="1">
                <a:solidFill>
                  <a:srgbClr val="00B0F0"/>
                </a:solidFill>
                <a:ea typeface="나눔고딕" panose="020D0604000000000000"/>
              </a:rPr>
              <a:t>청사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ACF03C7-52BA-463B-9BFF-9B549C114CCA}"/>
              </a:ext>
            </a:extLst>
          </p:cNvPr>
          <p:cNvCxnSpPr>
            <a:cxnSpLocks/>
            <a:stCxn id="45" idx="6"/>
            <a:endCxn id="41" idx="1"/>
          </p:cNvCxnSpPr>
          <p:nvPr/>
        </p:nvCxnSpPr>
        <p:spPr>
          <a:xfrm>
            <a:off x="12701909" y="4156327"/>
            <a:ext cx="627579" cy="366660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FB77E52-DF74-446E-9714-D2889EAAF6F0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397815" y="5332283"/>
            <a:ext cx="931673" cy="95678"/>
          </a:xfrm>
          <a:prstGeom prst="line">
            <a:avLst/>
          </a:prstGeom>
          <a:ln>
            <a:solidFill>
              <a:srgbClr val="78D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85662E68-D486-4E0F-9531-5562BFB54AB9}"/>
              </a:ext>
            </a:extLst>
          </p:cNvPr>
          <p:cNvSpPr/>
          <p:nvPr/>
        </p:nvSpPr>
        <p:spPr>
          <a:xfrm>
            <a:off x="12426711" y="4018728"/>
            <a:ext cx="275198" cy="275198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7D58800-9E30-45B1-ABAC-5E8B552297CA}"/>
              </a:ext>
            </a:extLst>
          </p:cNvPr>
          <p:cNvSpPr/>
          <p:nvPr/>
        </p:nvSpPr>
        <p:spPr>
          <a:xfrm>
            <a:off x="12260216" y="5264371"/>
            <a:ext cx="275198" cy="275198"/>
          </a:xfrm>
          <a:prstGeom prst="ellipse">
            <a:avLst/>
          </a:prstGeom>
          <a:solidFill>
            <a:srgbClr val="03A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1BA5EC5-8664-4776-8E72-1C5522712F8F}"/>
              </a:ext>
            </a:extLst>
          </p:cNvPr>
          <p:cNvGrpSpPr/>
          <p:nvPr/>
        </p:nvGrpSpPr>
        <p:grpSpPr>
          <a:xfrm>
            <a:off x="429554" y="973137"/>
            <a:ext cx="8799708" cy="7027862"/>
            <a:chOff x="9121140" y="973138"/>
            <a:chExt cx="8799708" cy="7027862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3BE771F-4EC8-4908-9F8D-0BAE50FC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893" r="8935" b="5705"/>
            <a:stretch/>
          </p:blipFill>
          <p:spPr>
            <a:xfrm>
              <a:off x="9121140" y="973138"/>
              <a:ext cx="8799708" cy="7027862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126F3D6-B784-4221-B1F3-BE3A00FD75FB}"/>
                </a:ext>
              </a:extLst>
            </p:cNvPr>
            <p:cNvSpPr/>
            <p:nvPr/>
          </p:nvSpPr>
          <p:spPr>
            <a:xfrm>
              <a:off x="15148560" y="1108192"/>
              <a:ext cx="2610792" cy="1486937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원기둥</a:t>
              </a:r>
              <a:r>
                <a: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: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 </a:t>
              </a:r>
              <a:r>
                <a:rPr lang="ko-KR" altLang="en-US" sz="24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면적당 </a:t>
              </a:r>
              <a:endParaRPr lang="en-US" altLang="ko-KR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2400" b="1" err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월세금</a:t>
              </a:r>
              <a:endParaRPr lang="en-US" altLang="ko-KR" sz="24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높이가 높을 수록 </a:t>
              </a:r>
              <a:endPara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금액이 높습니다</a:t>
              </a:r>
              <a:r>
                <a: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.)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B9093E-02E4-48C4-8F5A-3FE13D6D504B}"/>
                </a:ext>
              </a:extLst>
            </p:cNvPr>
            <p:cNvSpPr txBox="1"/>
            <p:nvPr/>
          </p:nvSpPr>
          <p:spPr>
            <a:xfrm>
              <a:off x="13268824" y="4338321"/>
              <a:ext cx="2087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err="1">
                  <a:solidFill>
                    <a:srgbClr val="00B0F0"/>
                  </a:solidFill>
                  <a:ea typeface="나눔고딕" panose="020D0604000000000000"/>
                </a:rPr>
                <a:t>정부세종청사</a:t>
              </a:r>
              <a:endParaRPr lang="ko-KR" altLang="en-US" b="1">
                <a:solidFill>
                  <a:srgbClr val="00B0F0"/>
                </a:solidFill>
                <a:ea typeface="나눔고딕" panose="020D060400000000000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07D70F-1FBE-4718-8914-D4146AD3A576}"/>
                </a:ext>
              </a:extLst>
            </p:cNvPr>
            <p:cNvSpPr txBox="1"/>
            <p:nvPr/>
          </p:nvSpPr>
          <p:spPr>
            <a:xfrm>
              <a:off x="13268824" y="5147617"/>
              <a:ext cx="2087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00B0F0"/>
                  </a:solidFill>
                  <a:ea typeface="나눔고딕" panose="020D0604000000000000"/>
                </a:rPr>
                <a:t>정부세종</a:t>
              </a:r>
              <a:r>
                <a:rPr lang="en-US" altLang="ko-KR" b="1">
                  <a:solidFill>
                    <a:srgbClr val="00B0F0"/>
                  </a:solidFill>
                  <a:ea typeface="나눔고딕" panose="020D0604000000000000"/>
                </a:rPr>
                <a:t>2</a:t>
              </a:r>
              <a:r>
                <a:rPr lang="ko-KR" altLang="en-US" b="1">
                  <a:solidFill>
                    <a:srgbClr val="00B0F0"/>
                  </a:solidFill>
                  <a:ea typeface="나눔고딕" panose="020D0604000000000000"/>
                </a:rPr>
                <a:t>청사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C2034ED-BB69-477A-95B8-F1CB4D2CD305}"/>
                </a:ext>
              </a:extLst>
            </p:cNvPr>
            <p:cNvCxnSpPr>
              <a:cxnSpLocks/>
              <a:stCxn id="59" idx="6"/>
              <a:endCxn id="55" idx="1"/>
            </p:cNvCxnSpPr>
            <p:nvPr/>
          </p:nvCxnSpPr>
          <p:spPr>
            <a:xfrm>
              <a:off x="12641245" y="4156327"/>
              <a:ext cx="627579" cy="366660"/>
            </a:xfrm>
            <a:prstGeom prst="line">
              <a:avLst/>
            </a:prstGeom>
            <a:ln>
              <a:solidFill>
                <a:srgbClr val="78DE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436D497-1B2A-4BD3-B27E-87914058916F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12337151" y="5332283"/>
              <a:ext cx="931673" cy="95678"/>
            </a:xfrm>
            <a:prstGeom prst="line">
              <a:avLst/>
            </a:prstGeom>
            <a:ln>
              <a:solidFill>
                <a:srgbClr val="78DE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AE4A4D1-63F5-4C68-87A1-416AD6405071}"/>
                </a:ext>
              </a:extLst>
            </p:cNvPr>
            <p:cNvSpPr/>
            <p:nvPr/>
          </p:nvSpPr>
          <p:spPr>
            <a:xfrm>
              <a:off x="12366047" y="4018728"/>
              <a:ext cx="275198" cy="275198"/>
            </a:xfrm>
            <a:prstGeom prst="ellipse">
              <a:avLst/>
            </a:prstGeom>
            <a:solidFill>
              <a:srgbClr val="03A5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2332185-F28E-4C23-8A0E-6E7DFC3ED2B6}"/>
                </a:ext>
              </a:extLst>
            </p:cNvPr>
            <p:cNvSpPr/>
            <p:nvPr/>
          </p:nvSpPr>
          <p:spPr>
            <a:xfrm>
              <a:off x="12199552" y="5264371"/>
              <a:ext cx="275198" cy="275198"/>
            </a:xfrm>
            <a:prstGeom prst="ellipse">
              <a:avLst/>
            </a:prstGeom>
            <a:solidFill>
              <a:srgbClr val="03A5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840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241063" y="3305175"/>
            <a:ext cx="3617096" cy="3337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600" kern="0" spc="-600">
                <a:solidFill>
                  <a:srgbClr val="EEEE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Bold" pitchFamily="34" charset="0"/>
              </a:rPr>
              <a:t>02.</a:t>
            </a:r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7444" y="4305300"/>
            <a:ext cx="7365820" cy="3062383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0" cap="none" spc="-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연립다세대 주택</a:t>
            </a:r>
            <a:endParaRPr kumimoji="0" lang="en-US" altLang="ko-KR" sz="65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5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algn="just"/>
            <a:r>
              <a:rPr lang="ko-KR" altLang="en-US" sz="36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매매데이터로 주택특성 분석</a:t>
            </a:r>
            <a:endParaRPr lang="en-US" altLang="ko-KR" sz="36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r>
              <a:rPr lang="ko-KR" altLang="en-US" sz="36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전월세데이터로 주택특성 분석</a:t>
            </a:r>
            <a:endParaRPr lang="en-US" altLang="ko-KR" sz="1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2FF9558-38F5-4F81-B82B-5B84404D308A}"/>
              </a:ext>
            </a:extLst>
          </p:cNvPr>
          <p:cNvGrpSpPr/>
          <p:nvPr/>
        </p:nvGrpSpPr>
        <p:grpSpPr>
          <a:xfrm>
            <a:off x="1400841" y="-17605"/>
            <a:ext cx="5420173" cy="10322209"/>
            <a:chOff x="12865541" y="0"/>
            <a:chExt cx="5420173" cy="1032220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1963A63-525C-466C-972E-96230C78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67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723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8633" y="1791496"/>
            <a:ext cx="1704801" cy="1704801"/>
            <a:chOff x="7276792" y="1718687"/>
            <a:chExt cx="1704801" cy="17048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6792" y="1718687"/>
              <a:ext cx="1704801" cy="1704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7307" y="6341644"/>
            <a:ext cx="1704801" cy="1704801"/>
            <a:chOff x="6038496" y="4415958"/>
            <a:chExt cx="1704801" cy="17048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8496" y="4415958"/>
              <a:ext cx="1704801" cy="17048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03434" y="2488735"/>
            <a:ext cx="8839200" cy="175891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연립주택과 다세대주택은 우리가 흔히 부르는 빌라의 정식용어이며 건축법상 공동주택의 일종입니다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연립주택과 다세대주택 모두 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층수가 </a:t>
            </a:r>
            <a:r>
              <a:rPr lang="en-US" altLang="ko-KR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이하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 것과 호수별로 각각 구분소유가 가능하다는 점에서 같습니다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400" b="0" i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연립주택과 다세대 주택의 차이점으로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연립주택은 주택으로 쓰는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동의 바닥면적 합계가 </a:t>
            </a:r>
            <a:r>
              <a:rPr lang="en-US" altLang="ko-KR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660㎡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초과하고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다세대주택은 </a:t>
            </a:r>
            <a:r>
              <a:rPr lang="en-US" altLang="ko-KR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660㎡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이하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라는 점만 다릅니다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0" i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연립주택은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동의 바닥면적이 </a:t>
            </a:r>
            <a:r>
              <a:rPr lang="en-US" altLang="ko-KR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660㎡</a:t>
            </a:r>
            <a:r>
              <a:rPr lang="ko-KR" altLang="en-US" sz="1800" b="0" i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초과하는 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건물로 흔히 여러 동이 단지를 이루고 있으며 다세대주택은 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동의 바닥면적이</a:t>
            </a:r>
            <a:r>
              <a:rPr lang="ko-KR" altLang="en-US" sz="1800" b="0" i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800" b="0" i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660㎡</a:t>
            </a:r>
            <a:r>
              <a:rPr lang="ko-KR" altLang="en-US" sz="1800" b="0" i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건축되어 대개 ○○​ 빌라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,○○</a:t>
            </a:r>
            <a:r>
              <a:rPr lang="ko-KR" altLang="en-US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맨션 등으로 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불립니다</a:t>
            </a:r>
            <a:r>
              <a:rPr lang="en-US" altLang="ko-KR" sz="1800" b="0" i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b="0" i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03434" y="1791496"/>
            <a:ext cx="3902644" cy="7085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b="1" kern="0" spc="-100">
                <a:solidFill>
                  <a:srgbClr val="E528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연립다세대 주택이란</a:t>
            </a:r>
            <a:r>
              <a:rPr lang="en-US" altLang="ko-KR" sz="3100" b="1" kern="0" spc="-100">
                <a:solidFill>
                  <a:srgbClr val="E52827"/>
                </a:solidFill>
                <a:latin typeface="나눔고딕" panose="020D0604000000000000"/>
              </a:rPr>
              <a:t>?</a:t>
            </a:r>
            <a:endParaRPr lang="en-US" b="1">
              <a:latin typeface="나눔고딕" panose="020D060400000000000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9998" y="6862618"/>
            <a:ext cx="8827563" cy="168681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고딕" panose="020D0604000000000000" pitchFamily="50" charset="-127"/>
                <a:ea typeface="나눔고딕"/>
              </a:rPr>
              <a:t>연립다세대 주택의 거래 데이터를 분석하기에 앞서</a:t>
            </a:r>
            <a:r>
              <a:rPr lang="en-US" altLang="ko-KR" sz="2400">
                <a:latin typeface="나눔고딕" panose="020D0604000000000000" pitchFamily="50" charset="-127"/>
                <a:ea typeface="나눔고딕"/>
              </a:rPr>
              <a:t>, </a:t>
            </a:r>
            <a:r>
              <a:rPr lang="en-US" altLang="ko-KR" sz="2400" b="1" err="1">
                <a:latin typeface="나눔고딕" panose="020D0604000000000000" pitchFamily="50" charset="-127"/>
                <a:ea typeface="나눔고딕"/>
              </a:rPr>
              <a:t>연립다세대</a:t>
            </a:r>
            <a:r>
              <a:rPr lang="en-US" altLang="ko-KR" sz="2400" b="1">
                <a:latin typeface="나눔고딕" panose="020D0604000000000000" pitchFamily="50" charset="-127"/>
                <a:ea typeface="나눔고딕"/>
              </a:rPr>
              <a:t> </a:t>
            </a:r>
            <a:r>
              <a:rPr lang="en-US" altLang="ko-KR" sz="2400" b="1" err="1">
                <a:latin typeface="나눔고딕" panose="020D0604000000000000" pitchFamily="50" charset="-127"/>
                <a:ea typeface="나눔고딕"/>
              </a:rPr>
              <a:t>주택</a:t>
            </a:r>
            <a:r>
              <a:rPr lang="ko-KR" altLang="en-US" sz="2400" b="1">
                <a:latin typeface="나눔고딕" panose="020D0604000000000000" pitchFamily="50" charset="-127"/>
                <a:ea typeface="나눔고딕"/>
              </a:rPr>
              <a:t>의 특성</a:t>
            </a:r>
            <a:r>
              <a:rPr lang="ko-KR" altLang="en-US" sz="2400">
                <a:latin typeface="나눔고딕" panose="020D0604000000000000" pitchFamily="50" charset="-127"/>
                <a:ea typeface="나눔고딕"/>
              </a:rPr>
              <a:t>을 파악하고자 합니다</a:t>
            </a:r>
            <a:r>
              <a:rPr lang="en-US" altLang="ko-KR" sz="2400">
                <a:latin typeface="나눔고딕" panose="020D0604000000000000" pitchFamily="50" charset="-127"/>
                <a:ea typeface="나눔고딕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나눔고딕" panose="020D0604000000000000" pitchFamily="50" charset="-127"/>
                <a:ea typeface="나눔고딕"/>
              </a:rPr>
              <a:t>세종시 내 연립다세대 주택의 </a:t>
            </a:r>
            <a:r>
              <a:rPr lang="ko-KR" altLang="en-US" sz="2400" b="1">
                <a:latin typeface="나눔고딕" panose="020D0604000000000000" pitchFamily="50" charset="-127"/>
                <a:ea typeface="나눔고딕"/>
              </a:rPr>
              <a:t>거래분포</a:t>
            </a:r>
            <a:r>
              <a:rPr lang="en-US" altLang="ko-KR" sz="2400" b="1">
                <a:latin typeface="나눔고딕" panose="020D0604000000000000" pitchFamily="50" charset="-127"/>
                <a:ea typeface="나눔고딕"/>
              </a:rPr>
              <a:t>, </a:t>
            </a:r>
            <a:r>
              <a:rPr lang="ko-KR" altLang="en-US" sz="2400" b="1">
                <a:latin typeface="나눔고딕" panose="020D0604000000000000" pitchFamily="50" charset="-127"/>
                <a:ea typeface="나눔고딕"/>
              </a:rPr>
              <a:t>평균 면적</a:t>
            </a:r>
            <a:r>
              <a:rPr lang="en-US" altLang="ko-KR" sz="2400" b="1">
                <a:latin typeface="나눔고딕" panose="020D0604000000000000" pitchFamily="50" charset="-127"/>
                <a:ea typeface="나눔고딕"/>
              </a:rPr>
              <a:t>, </a:t>
            </a:r>
            <a:r>
              <a:rPr lang="ko-KR" altLang="en-US" sz="2400" b="1">
                <a:latin typeface="나눔고딕" panose="020D0604000000000000" pitchFamily="50" charset="-127"/>
                <a:ea typeface="나눔고딕"/>
              </a:rPr>
              <a:t>거주 연령</a:t>
            </a:r>
            <a:r>
              <a:rPr lang="ko-KR" altLang="en-US" sz="2400">
                <a:latin typeface="나눔고딕" panose="020D0604000000000000" pitchFamily="50" charset="-127"/>
                <a:ea typeface="나눔고딕"/>
              </a:rPr>
              <a:t> 등을 통해 오피스텔의 특성을 파악하겠습니다</a:t>
            </a:r>
            <a:r>
              <a:rPr lang="en-US" altLang="ko-KR" sz="2400">
                <a:latin typeface="나눔고딕" panose="020D0604000000000000" pitchFamily="50" charset="-127"/>
                <a:ea typeface="나눔고딕"/>
              </a:rPr>
              <a:t>.</a:t>
            </a:r>
          </a:p>
          <a:p>
            <a:endParaRPr lang="en-US" altLang="ko-KR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2211" y="6284432"/>
            <a:ext cx="7663255" cy="70855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/>
            <a:r>
              <a:rPr lang="ko-KR" altLang="en-US" sz="3100" b="1" kern="0" spc="-100">
                <a:solidFill>
                  <a:srgbClr val="E52827"/>
                </a:solidFill>
                <a:latin typeface="나눔스퀘어 ExtraBold"/>
              </a:rPr>
              <a:t>연립다세대 주택의 특성은 무엇일까</a:t>
            </a:r>
            <a:r>
              <a:rPr lang="en-US" altLang="ko-KR" sz="3100" b="1" kern="0" spc="-100">
                <a:solidFill>
                  <a:srgbClr val="E52827"/>
                </a:solidFill>
                <a:latin typeface="나눔스퀘어 ExtraBold"/>
              </a:rPr>
              <a:t>?</a:t>
            </a:r>
            <a:endParaRPr lang="en-US" b="1">
              <a:latin typeface="나눔스퀘어 ExtraBold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930" y="1592656"/>
            <a:ext cx="100116" cy="2838992"/>
            <a:chOff x="383930" y="1592656"/>
            <a:chExt cx="100116" cy="2838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383930" y="1592656"/>
              <a:ext cx="100116" cy="2838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15645" y="2205761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87344" y="6780255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19306232-4811-4938-B987-A24451C493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828802"/>
              </p:ext>
            </p:extLst>
          </p:nvPr>
        </p:nvGraphicFramePr>
        <p:xfrm>
          <a:off x="6145734" y="-195976"/>
          <a:ext cx="11758012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5450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418225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8858250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59"/>
            <a:ext cx="7200900" cy="7697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 파악을 위한 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연립다세대 주택 특성 파악 전처리</a:t>
            </a:r>
            <a:r>
              <a:rPr lang="en-US" altLang="ko-KR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표제부에 위경도를 추가한 표제부 전처리 데이터를 가져온 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한번 전처리 해주는 </a:t>
            </a:r>
            <a:r>
              <a:rPr lang="en-US" altLang="ko-KR" sz="28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pre_villa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만들었습니다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pre_villa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표제부 위경도 데이터를 바탕으로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 주택 데이터에 위도와 경도 정보를 추가해 주는 함수입니다</a:t>
            </a:r>
            <a:r>
              <a:rPr lang="en-US" altLang="ko-KR"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pre_villa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함수로 세종시 연립다세대 주택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 데이터와 전월세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전처리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9586906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D251351-CC80-4E3B-A60A-97832E277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3054947"/>
            <a:ext cx="8191500" cy="5187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D9D13-A269-41CD-BF31-1681AD83899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96"/>
          <a:stretch/>
        </p:blipFill>
        <p:spPr>
          <a:xfrm>
            <a:off x="1333501" y="1959572"/>
            <a:ext cx="81915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49A318-02E0-4308-B016-94DE0BCD3A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8374446"/>
            <a:ext cx="8153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9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10237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8858250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 파악을 위한 연립다세대 주택 특성 파악 전처리</a:t>
            </a:r>
            <a:r>
              <a:rPr lang="en-US" altLang="ko-KR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연립다세대 주택의 분포가 세종시에서 중요하다고 생각되는 기관들과 연관이 있을지 알아보기 위해 몇 개의 주요 기관들을 골라 카카오맵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위도와 경도를 가져오는 코드입니다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기관들은 다음 슬라이드에서 지도위에 마커로 표시됩니다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just"/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325060-054C-48AF-8FF1-DAB335C8C0D5}"/>
              </a:ext>
            </a:extLst>
          </p:cNvPr>
          <p:cNvSpPr/>
          <p:nvPr/>
        </p:nvSpPr>
        <p:spPr>
          <a:xfrm>
            <a:off x="1333500" y="1889760"/>
            <a:ext cx="8191500" cy="6758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도형 서식 </a:t>
            </a:r>
            <a:r>
              <a:rPr lang="en-US" altLang="ko-KR"/>
              <a:t>-&gt; </a:t>
            </a:r>
            <a:r>
              <a:rPr lang="ko-KR" altLang="en-US"/>
              <a:t>채우기 </a:t>
            </a:r>
            <a:r>
              <a:rPr lang="en-US" altLang="ko-KR"/>
              <a:t>-&gt; </a:t>
            </a:r>
            <a:r>
              <a:rPr lang="ko-KR" altLang="en-US"/>
              <a:t>그림 또는 질감 채우기 </a:t>
            </a:r>
            <a:endParaRPr lang="en-US" altLang="ko-KR"/>
          </a:p>
          <a:p>
            <a:pPr algn="ctr"/>
            <a:r>
              <a:rPr lang="ko-KR" altLang="en-US"/>
              <a:t>에서 알맞은 그래프를 불러오시면 될 것 같습니다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8034E5-C596-4BF9-9884-6D14687BAD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483"/>
          <a:stretch/>
        </p:blipFill>
        <p:spPr>
          <a:xfrm>
            <a:off x="1333501" y="1863089"/>
            <a:ext cx="8191500" cy="67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6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216422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8858250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3914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연립다세대 주택 분포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히트맵으로 세종시 연립다세대 주택 매매데이터의 거래량을 표현하였습니다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 위에 조치원읍과 행정중심복합도시에서 중요하다고 생각되는 주요 기관들을 지도 위에 표시해서 주요 기관과 연립다세대 주택의 입지와의 관계를 알아보고자 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결과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 다세대 주택이 조치원읍에 집중적으로 분포해 있고 행정중심복합도시와 일부 지역에 나머지가 분포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 있다는 것을 알 수 있었습니다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1BFEDE-076B-4132-9EF4-59F44153DD3F}"/>
              </a:ext>
            </a:extLst>
          </p:cNvPr>
          <p:cNvCxnSpPr>
            <a:cxnSpLocks/>
          </p:cNvCxnSpPr>
          <p:nvPr/>
        </p:nvCxnSpPr>
        <p:spPr>
          <a:xfrm>
            <a:off x="4483533" y="7487303"/>
            <a:ext cx="245621" cy="20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6D390B-51ED-4DD3-89ED-D4892DB91844}"/>
              </a:ext>
            </a:extLst>
          </p:cNvPr>
          <p:cNvCxnSpPr>
            <a:cxnSpLocks/>
          </p:cNvCxnSpPr>
          <p:nvPr/>
        </p:nvCxnSpPr>
        <p:spPr>
          <a:xfrm>
            <a:off x="4681302" y="7961970"/>
            <a:ext cx="246069" cy="957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2C053-54E9-4827-983E-B02F1BA720CA}"/>
              </a:ext>
            </a:extLst>
          </p:cNvPr>
          <p:cNvGrpSpPr/>
          <p:nvPr/>
        </p:nvGrpSpPr>
        <p:grpSpPr>
          <a:xfrm>
            <a:off x="510560" y="1396285"/>
            <a:ext cx="8686780" cy="8162625"/>
            <a:chOff x="385764" y="1895775"/>
            <a:chExt cx="8686780" cy="81626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611CDC-57DB-4B97-990C-B36697050EA8}"/>
                </a:ext>
              </a:extLst>
            </p:cNvPr>
            <p:cNvGrpSpPr/>
            <p:nvPr/>
          </p:nvGrpSpPr>
          <p:grpSpPr>
            <a:xfrm>
              <a:off x="385764" y="1895775"/>
              <a:ext cx="8686780" cy="8162625"/>
              <a:chOff x="385764" y="1895775"/>
              <a:chExt cx="8686780" cy="816262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B9EEA7B-CE16-4EE6-A64B-F78317638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5764" y="1895775"/>
                <a:ext cx="8686780" cy="816262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84666-4D86-4379-A745-67F00A9EFFAE}"/>
                  </a:ext>
                </a:extLst>
              </p:cNvPr>
              <p:cNvSpPr txBox="1"/>
              <p:nvPr/>
            </p:nvSpPr>
            <p:spPr>
              <a:xfrm>
                <a:off x="5831661" y="4593072"/>
                <a:ext cx="215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조치원읍사무소</a:t>
                </a:r>
                <a:endParaRPr lang="ko-KR" altLang="en-US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BFD9CF-BB6F-4B2B-96C0-E76E6C269CB5}"/>
                  </a:ext>
                </a:extLst>
              </p:cNvPr>
              <p:cNvSpPr txBox="1"/>
              <p:nvPr/>
            </p:nvSpPr>
            <p:spPr>
              <a:xfrm>
                <a:off x="2871539" y="4631874"/>
                <a:ext cx="2448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고려대 세종캠퍼스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B42DD2-8C12-4764-91E7-BB2F073D22F4}"/>
                  </a:ext>
                </a:extLst>
              </p:cNvPr>
              <p:cNvSpPr txBox="1"/>
              <p:nvPr/>
            </p:nvSpPr>
            <p:spPr>
              <a:xfrm>
                <a:off x="4095646" y="3791284"/>
                <a:ext cx="2448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홍익대 세종캠퍼스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E0F662-DADC-4D5E-80EE-BBE6FD60CED3}"/>
                  </a:ext>
                </a:extLst>
              </p:cNvPr>
              <p:cNvSpPr txBox="1"/>
              <p:nvPr/>
            </p:nvSpPr>
            <p:spPr>
              <a:xfrm>
                <a:off x="3181246" y="7151304"/>
                <a:ext cx="2448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err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정부세종청사</a:t>
                </a:r>
                <a:endParaRPr lang="ko-KR" altLang="en-US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8EA556-1086-48BB-B000-107CCE3CE2F0}"/>
                  </a:ext>
                </a:extLst>
              </p:cNvPr>
              <p:cNvSpPr txBox="1"/>
              <p:nvPr/>
            </p:nvSpPr>
            <p:spPr>
              <a:xfrm>
                <a:off x="5953251" y="5137420"/>
                <a:ext cx="21505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조치원역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4E0383-D89F-4B7A-868F-2D7B896A9BD9}"/>
                  </a:ext>
                </a:extLst>
              </p:cNvPr>
              <p:cNvSpPr txBox="1"/>
              <p:nvPr/>
            </p:nvSpPr>
            <p:spPr>
              <a:xfrm>
                <a:off x="4729154" y="7835460"/>
                <a:ext cx="24481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정부세종</a:t>
                </a:r>
                <a:r>
                  <a:rPr lang="en-US" altLang="ko-KR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청사</a:t>
                </a:r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C8EE07D-9FA4-4AB3-BCB2-EAAA0B6BCF11}"/>
                </a:ext>
              </a:extLst>
            </p:cNvPr>
            <p:cNvCxnSpPr>
              <a:endCxn id="23" idx="1"/>
            </p:cNvCxnSpPr>
            <p:nvPr/>
          </p:nvCxnSpPr>
          <p:spPr>
            <a:xfrm>
              <a:off x="5443538" y="5054985"/>
              <a:ext cx="509713" cy="2671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64CE157-D9C7-43F5-8E4B-9DCE16559F76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5561565" y="4777738"/>
              <a:ext cx="270096" cy="107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84B51CA-6F49-4082-B60E-ADA58EC70E5A}"/>
                </a:ext>
              </a:extLst>
            </p:cNvPr>
            <p:cNvCxnSpPr>
              <a:cxnSpLocks/>
            </p:cNvCxnSpPr>
            <p:nvPr/>
          </p:nvCxnSpPr>
          <p:spPr>
            <a:xfrm>
              <a:off x="4795816" y="4816540"/>
              <a:ext cx="318308" cy="104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DBE58CE-55A6-4AF5-A21B-7958B21A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8412" y="4150236"/>
              <a:ext cx="0" cy="223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91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599133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8858250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3914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 다세대 주택 분포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 </a:t>
            </a:r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조치원읍의 주요 기관들과 연립 다세대 주택 간의 거리를 비교해 보았을 때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세종시 내 대학들과 연립 다세대 주택과의 관계는 없는 것으로 보입니다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 주택이 모여 있는 지역이 조치원역과 조치원 읍사무소와의 거리가 가까운 것으로 보아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도보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5~30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차로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5~10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소요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 내의 연립 다세대 주택은 구도심을 중심으로 입지가 몰려 있는 것을 확인 할 수 있습니다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9740469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A37DD87-7F13-48ED-96AC-77B1489F86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596" y="1814280"/>
            <a:ext cx="9362604" cy="79009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B92280-FCFE-4E28-B689-435DB15070E1}"/>
              </a:ext>
            </a:extLst>
          </p:cNvPr>
          <p:cNvSpPr txBox="1"/>
          <p:nvPr/>
        </p:nvSpPr>
        <p:spPr>
          <a:xfrm>
            <a:off x="5845426" y="5277263"/>
            <a:ext cx="215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조치원읍사무소</a:t>
            </a:r>
            <a:endParaRPr lang="ko-KR" altLang="en-US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25BC71-D294-4C09-B325-EF5BE3C99C5F}"/>
              </a:ext>
            </a:extLst>
          </p:cNvPr>
          <p:cNvSpPr txBox="1"/>
          <p:nvPr/>
        </p:nvSpPr>
        <p:spPr>
          <a:xfrm>
            <a:off x="2737480" y="4816199"/>
            <a:ext cx="24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고려대 세종캠퍼스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D2076-6094-43FB-A694-929D46AF5308}"/>
              </a:ext>
            </a:extLst>
          </p:cNvPr>
          <p:cNvSpPr txBox="1"/>
          <p:nvPr/>
        </p:nvSpPr>
        <p:spPr>
          <a:xfrm>
            <a:off x="4818909" y="3266157"/>
            <a:ext cx="24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홍익대 세종캠퍼스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B791C-45C1-4994-978F-0853A4A2C1CF}"/>
              </a:ext>
            </a:extLst>
          </p:cNvPr>
          <p:cNvSpPr txBox="1"/>
          <p:nvPr/>
        </p:nvSpPr>
        <p:spPr>
          <a:xfrm>
            <a:off x="4770167" y="5773818"/>
            <a:ext cx="215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조치원역</a:t>
            </a:r>
          </a:p>
        </p:txBody>
      </p:sp>
    </p:spTree>
    <p:extLst>
      <p:ext uri="{BB962C8B-B14F-4D97-AF65-F5344CB8AC3E}">
        <p14:creationId xmlns:p14="http://schemas.microsoft.com/office/powerpoint/2010/main" val="123218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241063" y="2715790"/>
            <a:ext cx="3617096" cy="333705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00" b="0" i="0" u="none" strike="noStrike" kern="0" cap="none" spc="-60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00.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41292" y="3642359"/>
            <a:ext cx="3149556" cy="1501140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0" cap="none" spc="-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전처리</a:t>
            </a:r>
            <a:endParaRPr kumimoji="0" lang="en-US" altLang="ko-KR" sz="36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5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5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65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2FF9558-38F5-4F81-B82B-5B84404D308A}"/>
              </a:ext>
            </a:extLst>
          </p:cNvPr>
          <p:cNvGrpSpPr/>
          <p:nvPr/>
        </p:nvGrpSpPr>
        <p:grpSpPr>
          <a:xfrm>
            <a:off x="1400841" y="-17605"/>
            <a:ext cx="5420173" cy="10322209"/>
            <a:chOff x="12865541" y="0"/>
            <a:chExt cx="5420173" cy="1032220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1963A63-525C-466C-972E-96230C78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40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388633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 다세대 주택 면적과 층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 다세대 주택은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평균면적이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정도로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연립 다세대 주택에는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큰 연립 다세대 주택에는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2~3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가구가 주로 거주할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예상됩니다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47272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C86D258-14EB-4C19-8A51-D9CBA86A3ECE}"/>
              </a:ext>
            </a:extLst>
          </p:cNvPr>
          <p:cNvGrpSpPr/>
          <p:nvPr/>
        </p:nvGrpSpPr>
        <p:grpSpPr>
          <a:xfrm>
            <a:off x="585552" y="1966121"/>
            <a:ext cx="8191500" cy="6506599"/>
            <a:chOff x="1333500" y="1802648"/>
            <a:chExt cx="8191500" cy="650659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B35D5F-8C9D-4A05-A5B7-18C4D5010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4002"/>
            <a:stretch/>
          </p:blipFill>
          <p:spPr>
            <a:xfrm>
              <a:off x="1335405" y="1802648"/>
              <a:ext cx="8189595" cy="650659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6C19C1-E173-42C3-8E4E-4AE281F02D95}"/>
                </a:ext>
              </a:extLst>
            </p:cNvPr>
            <p:cNvSpPr/>
            <p:nvPr/>
          </p:nvSpPr>
          <p:spPr>
            <a:xfrm>
              <a:off x="1333500" y="5732671"/>
              <a:ext cx="4495800" cy="2446015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911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8858250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입지와 매매가격과의 관계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지도의 히트맵은 연립다세대 주택의 분포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의미합니다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원기둥의 높이와 색은 연립다세대 주택의 매매 가격을 의미합니다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원기둥의 색이 선명해지고 높이가 높을수록 평당가격이 비싼 것을 의미합니다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BC5A-20EC-4A46-AE3A-A2F6B08E4A11}"/>
              </a:ext>
            </a:extLst>
          </p:cNvPr>
          <p:cNvSpPr/>
          <p:nvPr/>
        </p:nvSpPr>
        <p:spPr>
          <a:xfrm>
            <a:off x="1333500" y="1889760"/>
            <a:ext cx="8191500" cy="6758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65586D8C-97B9-42E2-915A-2562418468A2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9962CAE-3754-4DAD-B204-2889DD14E9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9483" r="12938"/>
          <a:stretch/>
        </p:blipFill>
        <p:spPr>
          <a:xfrm>
            <a:off x="283003" y="1889751"/>
            <a:ext cx="9241997" cy="76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7855978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입지와 매매가격과의 관계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 내의 연립다세대 주택들은 조치원역과 조치원 읍사무소가 있는 전통적 구도심에 주로 위치해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조치원읍의 매매 가격은 면 단위 지역들의 매매 가격에 비해 높은 가격대로 형성되어 있습니다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세종특별시가 생성되기 이전 조치원읍이 가지고 있던 지리적 이점이 여전히 현재 시세에도 반영되고 있는 것으로 보입니다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49E08-6443-470D-BD54-EF6A36CC9B97}"/>
              </a:ext>
            </a:extLst>
          </p:cNvPr>
          <p:cNvCxnSpPr/>
          <p:nvPr/>
        </p:nvCxnSpPr>
        <p:spPr>
          <a:xfrm>
            <a:off x="1333500" y="6910857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554DE1-6336-4A65-B431-75FF85AEF394}"/>
              </a:ext>
            </a:extLst>
          </p:cNvPr>
          <p:cNvCxnSpPr/>
          <p:nvPr/>
        </p:nvCxnSpPr>
        <p:spPr>
          <a:xfrm>
            <a:off x="1333500" y="101727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268CF1-B2D7-468D-A227-C4EC8A92E602}"/>
              </a:ext>
            </a:extLst>
          </p:cNvPr>
          <p:cNvSpPr txBox="1"/>
          <p:nvPr/>
        </p:nvSpPr>
        <p:spPr>
          <a:xfrm>
            <a:off x="12459864" y="6203707"/>
            <a:ext cx="268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F8F9B6-E88C-4029-89A4-43A6D55D5A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3" t="-1368" r="-3683" b="-1233"/>
          <a:stretch/>
        </p:blipFill>
        <p:spPr>
          <a:xfrm>
            <a:off x="1300163" y="1440475"/>
            <a:ext cx="8092921" cy="54132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FEFAF9-36FB-4F10-A73D-2B05D62875F3}"/>
              </a:ext>
            </a:extLst>
          </p:cNvPr>
          <p:cNvSpPr txBox="1"/>
          <p:nvPr/>
        </p:nvSpPr>
        <p:spPr>
          <a:xfrm>
            <a:off x="6805662" y="4757376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52DA91-A9B6-42B4-A7A6-35E566263A2B}"/>
              </a:ext>
            </a:extLst>
          </p:cNvPr>
          <p:cNvSpPr txBox="1"/>
          <p:nvPr/>
        </p:nvSpPr>
        <p:spPr>
          <a:xfrm>
            <a:off x="4286863" y="3767562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</a:t>
            </a: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072F6384-DDD5-4315-9A6B-DA23584741EA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0B12CFB1-8510-42B9-857A-F3A478AEEF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273" r="5631" b="22469"/>
          <a:stretch/>
        </p:blipFill>
        <p:spPr>
          <a:xfrm>
            <a:off x="9301381" y="1526947"/>
            <a:ext cx="7653388" cy="52402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21A655-EEF1-4B28-A09A-0DF831A13FA0}"/>
              </a:ext>
            </a:extLst>
          </p:cNvPr>
          <p:cNvSpPr txBox="1"/>
          <p:nvPr/>
        </p:nvSpPr>
        <p:spPr>
          <a:xfrm>
            <a:off x="12030970" y="5908585"/>
            <a:ext cx="150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</a:t>
            </a:r>
            <a:endParaRPr lang="ko-KR" altLang="en-US" sz="24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59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8294147"/>
            <a:ext cx="15621000" cy="1314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입지와 매매가격과의 관계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행복도시 내에 연립다세대주택의 수는 적지만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자치구들보다 굉장히 비싼 가격대가 형성되었습니다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행복도시 내의 연립다세대 주택들은 정부청사가 있는 도시 중심부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빨간색 마커 표시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와는 약간 거리가 있음에도 불구하고 가격이 비싼 것으로 보아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 복합도시의 장점이 연립다세대 주택의 시세에 반영되어 있음을 볼 수 있습니다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just"/>
            <a:endParaRPr lang="en-US" altLang="ko-KR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49E08-6443-470D-BD54-EF6A36CC9B97}"/>
              </a:ext>
            </a:extLst>
          </p:cNvPr>
          <p:cNvCxnSpPr/>
          <p:nvPr/>
        </p:nvCxnSpPr>
        <p:spPr>
          <a:xfrm>
            <a:off x="1333500" y="7229475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554DE1-6336-4A65-B431-75FF85AEF394}"/>
              </a:ext>
            </a:extLst>
          </p:cNvPr>
          <p:cNvCxnSpPr/>
          <p:nvPr/>
        </p:nvCxnSpPr>
        <p:spPr>
          <a:xfrm>
            <a:off x="1333500" y="101727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1EAE4A2-51C7-40CF-89B5-57BEB372A6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41" r="3441"/>
          <a:stretch/>
        </p:blipFill>
        <p:spPr>
          <a:xfrm>
            <a:off x="9393084" y="1757410"/>
            <a:ext cx="7561416" cy="5357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268CF1-B2D7-468D-A227-C4EC8A92E602}"/>
              </a:ext>
            </a:extLst>
          </p:cNvPr>
          <p:cNvSpPr txBox="1"/>
          <p:nvPr/>
        </p:nvSpPr>
        <p:spPr>
          <a:xfrm>
            <a:off x="12459864" y="6203707"/>
            <a:ext cx="268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F8F9B6-E88C-4029-89A4-43A6D55D5A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83" t="-1368" r="-3683" b="-1233"/>
          <a:stretch/>
        </p:blipFill>
        <p:spPr>
          <a:xfrm>
            <a:off x="1397897" y="1713760"/>
            <a:ext cx="8092921" cy="54702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FEFAF9-36FB-4F10-A73D-2B05D62875F3}"/>
              </a:ext>
            </a:extLst>
          </p:cNvPr>
          <p:cNvSpPr txBox="1"/>
          <p:nvPr/>
        </p:nvSpPr>
        <p:spPr>
          <a:xfrm>
            <a:off x="6805662" y="4757376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52DA91-A9B6-42B4-A7A6-35E566263A2B}"/>
              </a:ext>
            </a:extLst>
          </p:cNvPr>
          <p:cNvSpPr txBox="1"/>
          <p:nvPr/>
        </p:nvSpPr>
        <p:spPr>
          <a:xfrm>
            <a:off x="4286863" y="3767562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</a:t>
            </a: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072F6384-DDD5-4315-9A6B-DA2358474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243515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76276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BC5A-20EC-4A46-AE3A-A2F6B08E4A11}"/>
              </a:ext>
            </a:extLst>
          </p:cNvPr>
          <p:cNvSpPr/>
          <p:nvPr/>
        </p:nvSpPr>
        <p:spPr>
          <a:xfrm>
            <a:off x="1333500" y="1889760"/>
            <a:ext cx="8191500" cy="67589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1D5C5CAA-5D05-4484-BE43-FBD37A60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187295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건축년도와 매매가격과의 관계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건축년도와 매매가격의 관계를 조사해본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최근에 지어진 건물일수록 가격이 높다는 관계를 보였습니다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행복도시 내의 연립다세대 주택들은 주로 최근에 건축되었고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읍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면단위의 연립다세대주택은 비교적 오래전에 지어졌습니다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행정중심복합도시의 연립다세대 주택 가격이 높은 이유는 지리적 이점과 더불어 최근에 지어졌다는 복합적 요인 때문이라고 해석됩니다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07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726291-3BC3-4FC2-ACB2-C09F208B5F24}"/>
              </a:ext>
            </a:extLst>
          </p:cNvPr>
          <p:cNvSpPr/>
          <p:nvPr/>
        </p:nvSpPr>
        <p:spPr>
          <a:xfrm>
            <a:off x="1333500" y="1889760"/>
            <a:ext cx="8191500" cy="6758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도형 서식 </a:t>
            </a:r>
            <a:r>
              <a:rPr lang="en-US" altLang="ko-KR"/>
              <a:t>-&gt; </a:t>
            </a:r>
            <a:r>
              <a:rPr lang="ko-KR" altLang="en-US"/>
              <a:t>채우기 </a:t>
            </a:r>
            <a:r>
              <a:rPr lang="en-US" altLang="ko-KR"/>
              <a:t>-&gt; </a:t>
            </a:r>
            <a:r>
              <a:rPr lang="ko-KR" altLang="en-US"/>
              <a:t>그림 또는 질감 채우기 </a:t>
            </a:r>
            <a:endParaRPr lang="en-US" altLang="ko-KR"/>
          </a:p>
          <a:p>
            <a:pPr algn="ctr"/>
            <a:r>
              <a:rPr lang="ko-KR" altLang="en-US"/>
              <a:t>에서 알맞은 그래프를 불러오시면 될 것 같습니다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05848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C3734B5-B5D2-436C-B665-4FC17572494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47" t="1564" r="8113" b="14673"/>
          <a:stretch/>
        </p:blipFill>
        <p:spPr>
          <a:xfrm>
            <a:off x="1333500" y="1887365"/>
            <a:ext cx="8191500" cy="675893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EBCC36-307A-4B84-B1FC-16CF86A9CD9F}"/>
              </a:ext>
            </a:extLst>
          </p:cNvPr>
          <p:cNvSpPr/>
          <p:nvPr/>
        </p:nvSpPr>
        <p:spPr>
          <a:xfrm>
            <a:off x="9753600" y="1887365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상권과 매매가격과의 관계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히트맵은 상권 분포를 시각화한 히트맵입니다.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원기둥 그래프는 연립다세대 주택 건물의 매매가격을 시각화한 것입니다. 원기둥의 색깔이 빨갛고 높이가 높을수록 가격이 비싼 것입니다.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조치원읍의 연립다세대 주택 근처에 상권이 많이 발달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것을 볼 수 있습니다. 의외로 아직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행복도시 내에 연립다세대 주택 근처는 조치원읍처럼 상권이 빽빽하지는 않습니다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그에 대한 이유는 아직 행정중심복합도시가 개발중에 있기 때문이라고 추측됩니다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16" name="타원 17">
            <a:extLst>
              <a:ext uri="{FF2B5EF4-FFF2-40B4-BE49-F238E27FC236}">
                <a16:creationId xmlns:a16="http://schemas.microsoft.com/office/drawing/2014/main" id="{DEB5217F-7F92-4D1B-B346-4905B38EEB78}"/>
              </a:ext>
            </a:extLst>
          </p:cNvPr>
          <p:cNvSpPr/>
          <p:nvPr/>
        </p:nvSpPr>
        <p:spPr>
          <a:xfrm rot="17223289">
            <a:off x="1827703" y="3120238"/>
            <a:ext cx="1544484" cy="26538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7">
            <a:extLst>
              <a:ext uri="{FF2B5EF4-FFF2-40B4-BE49-F238E27FC236}">
                <a16:creationId xmlns:a16="http://schemas.microsoft.com/office/drawing/2014/main" id="{B875F1D7-3E6E-4258-866A-8C51F8F5E664}"/>
              </a:ext>
            </a:extLst>
          </p:cNvPr>
          <p:cNvSpPr/>
          <p:nvPr/>
        </p:nvSpPr>
        <p:spPr>
          <a:xfrm rot="20748208">
            <a:off x="5370010" y="3956356"/>
            <a:ext cx="4237635" cy="390459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1AA088-1E58-44D6-B8B2-B19705E0B48E}"/>
              </a:ext>
            </a:extLst>
          </p:cNvPr>
          <p:cNvSpPr txBox="1"/>
          <p:nvPr/>
        </p:nvSpPr>
        <p:spPr>
          <a:xfrm>
            <a:off x="2470066" y="5391127"/>
            <a:ext cx="1159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97C25D-1F78-4D75-ADBA-38F3A1AFB4F5}"/>
              </a:ext>
            </a:extLst>
          </p:cNvPr>
          <p:cNvSpPr txBox="1"/>
          <p:nvPr/>
        </p:nvSpPr>
        <p:spPr>
          <a:xfrm>
            <a:off x="7430359" y="7842799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</p:spTree>
    <p:extLst>
      <p:ext uri="{BB962C8B-B14F-4D97-AF65-F5344CB8AC3E}">
        <p14:creationId xmlns:p14="http://schemas.microsoft.com/office/powerpoint/2010/main" val="1919441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연립다세대 전월세 데이터 전처리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앞서 만든 </a:t>
            </a:r>
            <a:r>
              <a:rPr lang="en-US" altLang="ko-KR" sz="280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pre_villa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함수로 연립다세대 데이터를 먼저 전처리해 준 뒤에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전세데이터와 월세 데이터를 분리하였습니다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9320871-AAA8-458E-936A-7BAEEBCE8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1383" y="2613689"/>
            <a:ext cx="8359987" cy="3362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1D8C39-9D0A-493F-9894-CDC9E63D12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254" b="3511"/>
          <a:stretch/>
        </p:blipFill>
        <p:spPr>
          <a:xfrm>
            <a:off x="1209340" y="6232502"/>
            <a:ext cx="8275744" cy="885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CD8707-8B45-4BF3-9864-7AB9A2214D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2344" y="7545353"/>
            <a:ext cx="8252740" cy="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7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입지와 전세보증금과의 관계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 매매가격이 행정중심복합도시가 더 비싸고 조치원읍이 더 저렴했던 것처럼 전세보증금도 동일한 양상을 보입니다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행정중심복합도시의 연립다세대 주택의 전세보증금이 가장 비싸고 그다음으로 조치원읍의 연립다세대 주택이 비쌌습니다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8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3B34F66-6D58-4018-A462-2C7BA19537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2211028"/>
            <a:ext cx="8191500" cy="593796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543E9AE-F10C-4EA6-AFCF-188FF3EAE50E}"/>
              </a:ext>
            </a:extLst>
          </p:cNvPr>
          <p:cNvSpPr/>
          <p:nvPr/>
        </p:nvSpPr>
        <p:spPr>
          <a:xfrm>
            <a:off x="5029200" y="4943475"/>
            <a:ext cx="4562004" cy="26034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F480A-6A86-41E6-950F-CC9A8C6A6A0F}"/>
              </a:ext>
            </a:extLst>
          </p:cNvPr>
          <p:cNvSpPr txBox="1"/>
          <p:nvPr/>
        </p:nvSpPr>
        <p:spPr>
          <a:xfrm>
            <a:off x="6570958" y="7713436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5B07A0B-A575-4864-9D49-BFF3CE6317FE}"/>
              </a:ext>
            </a:extLst>
          </p:cNvPr>
          <p:cNvSpPr/>
          <p:nvPr/>
        </p:nvSpPr>
        <p:spPr>
          <a:xfrm>
            <a:off x="1423525" y="4572000"/>
            <a:ext cx="1619714" cy="7527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F6537-B206-4971-A652-BD6675893C99}"/>
              </a:ext>
            </a:extLst>
          </p:cNvPr>
          <p:cNvSpPr txBox="1"/>
          <p:nvPr/>
        </p:nvSpPr>
        <p:spPr>
          <a:xfrm>
            <a:off x="1914948" y="5491269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</a:t>
            </a:r>
          </a:p>
        </p:txBody>
      </p:sp>
    </p:spTree>
    <p:extLst>
      <p:ext uri="{BB962C8B-B14F-4D97-AF65-F5344CB8AC3E}">
        <p14:creationId xmlns:p14="http://schemas.microsoft.com/office/powerpoint/2010/main" val="3570051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입지와 월세 보증금과의 관계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지도에서 월세 보증금은 노란색 원기둥으로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표시되어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반곡동의 한 연립다세대 주택이 주변 지역보다 유독 월세 보증금이 높았습니다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이상치인 것으로 판단됩니다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이상치를 제외하면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매매 가격과는 다르게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조치원읍의 원세 보증금이  행정중심복합도시보다 대체로 더 높게 나타났습니다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/>
              </a:rPr>
              <a:t>. </a:t>
            </a: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80C6E6-9F25-4E94-B7D4-EB181BCB44B3}"/>
              </a:ext>
            </a:extLst>
          </p:cNvPr>
          <p:cNvSpPr/>
          <p:nvPr/>
        </p:nvSpPr>
        <p:spPr>
          <a:xfrm>
            <a:off x="1333500" y="1889760"/>
            <a:ext cx="8191500" cy="6758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도형 서식 </a:t>
            </a:r>
            <a:r>
              <a:rPr lang="en-US" altLang="ko-KR"/>
              <a:t>-&gt; </a:t>
            </a:r>
            <a:r>
              <a:rPr lang="ko-KR" altLang="en-US"/>
              <a:t>채우기 </a:t>
            </a:r>
            <a:r>
              <a:rPr lang="en-US" altLang="ko-KR"/>
              <a:t>-&gt; </a:t>
            </a:r>
            <a:r>
              <a:rPr lang="ko-KR" altLang="en-US"/>
              <a:t>그림 또는 질감 채우기 </a:t>
            </a:r>
            <a:endParaRPr lang="en-US" altLang="ko-KR"/>
          </a:p>
          <a:p>
            <a:pPr algn="ctr"/>
            <a:r>
              <a:rPr lang="ko-KR" altLang="en-US"/>
              <a:t>에서 알맞은 그래프를 불러오시면 될 것 같습니다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A1BE17-FC97-46DB-A4D1-4C2F3385A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731" y="1879501"/>
            <a:ext cx="8191269" cy="67692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BBEBC2E-DE7A-40F5-9F51-854B2F1D49FB}"/>
              </a:ext>
            </a:extLst>
          </p:cNvPr>
          <p:cNvSpPr/>
          <p:nvPr/>
        </p:nvSpPr>
        <p:spPr>
          <a:xfrm>
            <a:off x="7606536" y="6281828"/>
            <a:ext cx="518882" cy="52470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6B3CA2-388C-4A6C-A5A2-92DC30C3648D}"/>
              </a:ext>
            </a:extLst>
          </p:cNvPr>
          <p:cNvSpPr txBox="1"/>
          <p:nvPr/>
        </p:nvSpPr>
        <p:spPr>
          <a:xfrm>
            <a:off x="6891996" y="6400658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반곡동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53E6C8-4346-4EA7-AE10-D0C7B6939BD3}"/>
              </a:ext>
            </a:extLst>
          </p:cNvPr>
          <p:cNvSpPr/>
          <p:nvPr/>
        </p:nvSpPr>
        <p:spPr>
          <a:xfrm>
            <a:off x="1515896" y="5785378"/>
            <a:ext cx="2495083" cy="12787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D0E480-F0AD-448C-B841-6667295500C1}"/>
              </a:ext>
            </a:extLst>
          </p:cNvPr>
          <p:cNvSpPr txBox="1"/>
          <p:nvPr/>
        </p:nvSpPr>
        <p:spPr>
          <a:xfrm>
            <a:off x="2388862" y="7276196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084097D-8ADC-425F-9FEB-A05EFF76D828}"/>
              </a:ext>
            </a:extLst>
          </p:cNvPr>
          <p:cNvSpPr/>
          <p:nvPr/>
        </p:nvSpPr>
        <p:spPr>
          <a:xfrm>
            <a:off x="5229696" y="5785378"/>
            <a:ext cx="4562004" cy="27633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F1447-923A-48A1-911D-8B443E8F32A5}"/>
              </a:ext>
            </a:extLst>
          </p:cNvPr>
          <p:cNvSpPr txBox="1"/>
          <p:nvPr/>
        </p:nvSpPr>
        <p:spPr>
          <a:xfrm>
            <a:off x="5195241" y="5440121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</p:spTree>
    <p:extLst>
      <p:ext uri="{BB962C8B-B14F-4D97-AF65-F5344CB8AC3E}">
        <p14:creationId xmlns:p14="http://schemas.microsoft.com/office/powerpoint/2010/main" val="396116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입지와 면적당 월세금과의 관계</a:t>
            </a:r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월세금의 경우 월세 보증금과는 다른 양상을 보입니다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행정중심복합도시의 월세금이 조치원의 월세금보다 미미한 차이로 더 높습니다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 보증금은 조치원읍에서  행정중심 복합도시보다 대체로 비쌌고 월세는 반대로 행정중심복합도시에서 비쌌는데 그 이유는 사회 통념상 월세 보증금이 높으면 월세금이 낮아지기 때문입니다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D8B8B30-EFC2-43E9-9034-E622DB1E9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25" y="1850623"/>
            <a:ext cx="9010180" cy="68199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8EA9266-FB63-420B-8D8C-D13A509A143A}"/>
              </a:ext>
            </a:extLst>
          </p:cNvPr>
          <p:cNvSpPr/>
          <p:nvPr/>
        </p:nvSpPr>
        <p:spPr>
          <a:xfrm>
            <a:off x="4214814" y="3031038"/>
            <a:ext cx="4562004" cy="41181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C1D53-3216-43F2-8792-81D97C3D0335}"/>
              </a:ext>
            </a:extLst>
          </p:cNvPr>
          <p:cNvSpPr txBox="1"/>
          <p:nvPr/>
        </p:nvSpPr>
        <p:spPr>
          <a:xfrm>
            <a:off x="5629441" y="7349148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54AB41-E508-4AEC-9761-DF8AD07DF39E}"/>
              </a:ext>
            </a:extLst>
          </p:cNvPr>
          <p:cNvSpPr/>
          <p:nvPr/>
        </p:nvSpPr>
        <p:spPr>
          <a:xfrm>
            <a:off x="401471" y="2890545"/>
            <a:ext cx="2495083" cy="17552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5F5FD-121C-4B32-9DA2-87D7466B80C0}"/>
              </a:ext>
            </a:extLst>
          </p:cNvPr>
          <p:cNvSpPr txBox="1"/>
          <p:nvPr/>
        </p:nvSpPr>
        <p:spPr>
          <a:xfrm>
            <a:off x="1286829" y="4736808"/>
            <a:ext cx="2685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</a:t>
            </a:r>
          </a:p>
        </p:txBody>
      </p:sp>
    </p:spTree>
    <p:extLst>
      <p:ext uri="{BB962C8B-B14F-4D97-AF65-F5344CB8AC3E}">
        <p14:creationId xmlns:p14="http://schemas.microsoft.com/office/powerpoint/2010/main" val="155005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322209" cy="3044159"/>
            <a:chOff x="-19048" y="0"/>
            <a:chExt cx="18322209" cy="304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322209" cy="3044159"/>
            </a:xfrm>
            <a:prstGeom prst="rect">
              <a:avLst/>
            </a:prstGeom>
          </p:spPr>
        </p:pic>
      </p:grpSp>
      <p:sp>
        <p:nvSpPr>
          <p:cNvPr id="2" name="Object 6"/>
          <p:cNvSpPr txBox="1"/>
          <p:nvPr/>
        </p:nvSpPr>
        <p:spPr>
          <a:xfrm>
            <a:off x="685800" y="1028700"/>
            <a:ext cx="7875389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데이터 </a:t>
            </a:r>
            <a:r>
              <a:rPr lang="ko-KR" altLang="en-US" sz="6800" b="1" kern="0" spc="-300" err="1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전처리</a:t>
            </a:r>
            <a:endParaRPr lang="en-US" b="1">
              <a:ea typeface="나눔고딕" panose="020D0604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78760-791B-497A-9CCC-C2729701F307}"/>
              </a:ext>
            </a:extLst>
          </p:cNvPr>
          <p:cNvSpPr txBox="1"/>
          <p:nvPr/>
        </p:nvSpPr>
        <p:spPr>
          <a:xfrm>
            <a:off x="914400" y="3924300"/>
            <a:ext cx="1653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각 주택의 데이터를 분석할 때 활용한 데이터들이 있습니다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이러한 데이터 중 일부는 따로 전처리해서 저장한 후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주택 데이터 분석 시 필요한 데이터를 불러와서 활용했습니다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이러한 데이터들의 간략한 전처리 과정은 다음과 같습니다</a:t>
            </a:r>
            <a:r>
              <a:rPr lang="en-US" altLang="ko-KR" sz="4000">
                <a:ea typeface="나눔고딕" panose="020D0604000000000000"/>
              </a:rPr>
              <a:t>.</a:t>
            </a:r>
            <a:endParaRPr lang="ko-KR" altLang="en-US" sz="4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75090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5541" y="0"/>
            <a:ext cx="5420173" cy="10322209"/>
            <a:chOff x="12865541" y="0"/>
            <a:chExt cx="5420173" cy="10322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89" y="831375"/>
            <a:ext cx="11584712" cy="8624250"/>
            <a:chOff x="1167753" y="831375"/>
            <a:chExt cx="14792493" cy="8624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753" y="831375"/>
              <a:ext cx="14792493" cy="862425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3400" y="1012011"/>
            <a:ext cx="10302240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6800" b="1" kern="0" spc="-300" err="1">
                <a:solidFill>
                  <a:srgbClr val="E528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연립다세대</a:t>
            </a:r>
            <a:r>
              <a:rPr lang="ko-KR" altLang="en-US" sz="6800" b="1" kern="0" spc="-300">
                <a:solidFill>
                  <a:srgbClr val="E528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주택 분석 결론</a:t>
            </a:r>
            <a:endParaRPr lang="en-US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C1146-C41C-4F75-B281-B15A38E4B91C}"/>
              </a:ext>
            </a:extLst>
          </p:cNvPr>
          <p:cNvSpPr/>
          <p:nvPr/>
        </p:nvSpPr>
        <p:spPr>
          <a:xfrm>
            <a:off x="533400" y="2944646"/>
            <a:ext cx="11584712" cy="219047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행정중심복합도시의 </a:t>
            </a:r>
            <a:r>
              <a:rPr lang="ko-KR" altLang="en-US" sz="3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주택이 가장 비쌉니다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지역적 조건과 함께 행정중심복합도시 내 </a:t>
            </a:r>
            <a:endParaRPr lang="en-US" altLang="ko-KR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주택이 신축건물이라는 복합적 요인이 </a:t>
            </a:r>
            <a:endParaRPr lang="en-US" altLang="ko-KR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작용한 결과입니다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FFDEA9-A6C0-4A33-BC6A-C753DED7E851}"/>
              </a:ext>
            </a:extLst>
          </p:cNvPr>
          <p:cNvSpPr/>
          <p:nvPr/>
        </p:nvSpPr>
        <p:spPr>
          <a:xfrm>
            <a:off x="533400" y="5494372"/>
            <a:ext cx="11584712" cy="300349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행정중심복합도시를 제외하면 </a:t>
            </a:r>
            <a:r>
              <a:rPr lang="ko-KR" altLang="en-US" sz="3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주택은 주로 </a:t>
            </a:r>
            <a:r>
              <a:rPr lang="ko-KR" altLang="en-US" sz="3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조치원읍에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많이 있습니다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3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조치원읍의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연립다세대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주택은 대학가가 아니라 조치원역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읍사무소가 있는 구도심에 주로 위치합니다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050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395830" y="3290888"/>
            <a:ext cx="3617096" cy="3337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600" kern="0" spc="-600">
                <a:solidFill>
                  <a:srgbClr val="EEEE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Bold" pitchFamily="34" charset="0"/>
              </a:rPr>
              <a:t>03.</a:t>
            </a:r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47444" y="4305300"/>
            <a:ext cx="7365820" cy="30623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5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단독다가구 주택</a:t>
            </a:r>
            <a:endParaRPr lang="en-US" altLang="ko-KR" sz="65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endParaRPr lang="en-US" altLang="ko-KR" sz="65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r>
              <a:rPr lang="ko-KR" altLang="en-US" sz="36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매매 데이터로 주택특성 분석</a:t>
            </a:r>
            <a:endParaRPr lang="en-US" altLang="ko-KR" sz="36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r>
              <a:rPr lang="ko-KR" altLang="en-US" sz="36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전월세 데이터로 주택특성 분석</a:t>
            </a:r>
            <a:endParaRPr lang="en-US" altLang="ko-KR" sz="1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2FF9558-38F5-4F81-B82B-5B84404D308A}"/>
              </a:ext>
            </a:extLst>
          </p:cNvPr>
          <p:cNvGrpSpPr/>
          <p:nvPr/>
        </p:nvGrpSpPr>
        <p:grpSpPr>
          <a:xfrm>
            <a:off x="1400841" y="-17605"/>
            <a:ext cx="5420173" cy="10322209"/>
            <a:chOff x="12865541" y="0"/>
            <a:chExt cx="5420173" cy="1032220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1963A63-525C-466C-972E-96230C78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604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723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56352" y="3098781"/>
            <a:ext cx="1704801" cy="1704801"/>
            <a:chOff x="7276792" y="1718687"/>
            <a:chExt cx="1704801" cy="17048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6792" y="1718687"/>
              <a:ext cx="1704801" cy="1704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7307" y="6341644"/>
            <a:ext cx="1704801" cy="1704801"/>
            <a:chOff x="6038496" y="4415958"/>
            <a:chExt cx="1704801" cy="17048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8496" y="4415958"/>
              <a:ext cx="1704801" cy="170480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367755" y="3233959"/>
            <a:ext cx="8839200" cy="2422258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단독주택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이란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한 세대가 하나의 건축물 안에서 독립된 주거생활을 할 수 있는 구조로 된 주택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을 말합니다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다가구주택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은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단독주택의 한 종류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여러 가구가 사용하는 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층 이하의 주택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을 말합니다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다가구주택은 분양이나 구분소유 분양이나 구분소유가 되지 않으며 다가구주택의 예시로 원룸주택이 있습니다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98931" y="2609358"/>
            <a:ext cx="5276149" cy="708554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b="1" kern="0" spc="-100">
                <a:solidFill>
                  <a:srgbClr val="E52827"/>
                </a:solidFill>
                <a:latin typeface="나눔고딕" panose="020D0604000000000000"/>
              </a:rPr>
              <a:t>단독주택</a:t>
            </a:r>
            <a:r>
              <a:rPr lang="en-US" altLang="ko-KR" sz="3100" b="1" kern="0" spc="-100">
                <a:solidFill>
                  <a:srgbClr val="E52827"/>
                </a:solidFill>
                <a:latin typeface="나눔고딕" panose="020D0604000000000000"/>
              </a:rPr>
              <a:t>/ </a:t>
            </a:r>
            <a:r>
              <a:rPr lang="ko-KR" altLang="en-US" sz="3100" b="1" kern="0" spc="-100">
                <a:solidFill>
                  <a:srgbClr val="E52827"/>
                </a:solidFill>
                <a:latin typeface="나눔고딕" panose="020D0604000000000000"/>
              </a:rPr>
              <a:t>다가구주택</a:t>
            </a:r>
            <a:r>
              <a:rPr kumimoji="0" lang="ko-KR" altLang="en-US" sz="3100" b="1" i="0" u="none" strike="noStrike" kern="0" cap="none" spc="-100" normalizeH="0" baseline="0" noProof="0">
                <a:ln>
                  <a:noFill/>
                </a:ln>
                <a:solidFill>
                  <a:srgbClr val="E52827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이란</a:t>
            </a:r>
            <a:r>
              <a:rPr kumimoji="0" lang="en-US" altLang="ko-KR" sz="3100" b="1" i="0" u="none" strike="noStrike" kern="0" cap="none" spc="-100" normalizeH="0" baseline="0" noProof="0">
                <a:ln>
                  <a:noFill/>
                </a:ln>
                <a:solidFill>
                  <a:srgbClr val="E52827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9998" y="6862618"/>
            <a:ext cx="8827563" cy="1686812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단독주택 거래 데이터를 분석하기에 앞서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의 특성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을 파악하고자 합니다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세종시 내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거래분포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평균 연면적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거주 연령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등을 통해 오피스텔의 특성을 파악하겠습니다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2211" y="6284432"/>
            <a:ext cx="7663255" cy="708554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b="1" kern="0" spc="-100">
                <a:solidFill>
                  <a:srgbClr val="E52827"/>
                </a:solidFill>
                <a:latin typeface="나눔스퀘어 ExtraBold" pitchFamily="34" charset="0"/>
              </a:rPr>
              <a:t>단독주택의</a:t>
            </a:r>
            <a:r>
              <a:rPr kumimoji="0" lang="ko-KR" altLang="en-US" sz="3100" b="1" i="0" u="none" strike="noStrike" kern="0" cap="none" spc="-100" normalizeH="0" baseline="0" noProof="0">
                <a:ln>
                  <a:noFill/>
                </a:ln>
                <a:solidFill>
                  <a:srgbClr val="E52827"/>
                </a:solidFill>
                <a:effectLst/>
                <a:uLnTx/>
                <a:uFillTx/>
                <a:latin typeface="나눔스퀘어 ExtraBold" pitchFamily="34" charset="0"/>
                <a:cs typeface="+mn-cs"/>
              </a:rPr>
              <a:t> 특성은 무엇일까</a:t>
            </a:r>
            <a:r>
              <a:rPr kumimoji="0" lang="en-US" altLang="ko-KR" sz="3100" b="1" i="0" u="none" strike="noStrike" kern="0" cap="none" spc="-100" normalizeH="0" baseline="0" noProof="0">
                <a:ln>
                  <a:noFill/>
                </a:ln>
                <a:solidFill>
                  <a:srgbClr val="E52827"/>
                </a:solidFill>
                <a:effectLst/>
                <a:uLnTx/>
                <a:uFillTx/>
                <a:latin typeface="나눔스퀘어 ExtraBold" pitchFamily="34" charset="0"/>
                <a:cs typeface="+mn-cs"/>
              </a:rPr>
              <a:t>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930" y="1592656"/>
            <a:ext cx="100116" cy="2838992"/>
            <a:chOff x="383930" y="1592656"/>
            <a:chExt cx="100116" cy="2838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383930" y="1592656"/>
              <a:ext cx="100116" cy="2838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4566" y="3424637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87344" y="6780255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graphicFrame>
        <p:nvGraphicFramePr>
          <p:cNvPr id="22" name="다이어그램 3">
            <a:extLst>
              <a:ext uri="{FF2B5EF4-FFF2-40B4-BE49-F238E27FC236}">
                <a16:creationId xmlns:a16="http://schemas.microsoft.com/office/drawing/2014/main" id="{C847AA2C-4BF8-4EE1-97A6-30091DB8E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22080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40497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 단독다가구 거래 분포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년부터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사이 단독주택의 매매 수를 살펴본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조치원읍에서의 거래가 가장 많았으며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(30.24%),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장군면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(13.47%)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금남면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(13.11%),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연서면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(12.59%)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그 뒤를 이었습니다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단독주택은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주로 읍과 면에서 거래되고 있으며</a:t>
            </a:r>
            <a:r>
              <a:rPr lang="ko-KR" altLang="en-US"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동에는 극소수의 단독주택만이 거래되고 있는 것으로 나타납니다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시간별로 시각화해본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다수의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 지역의 거래 수가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 하락했다가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 상승하는 양상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띠고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EDD9CE-F71C-49FE-AC8C-D6A03F8F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28846"/>
            <a:ext cx="5751405" cy="4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B70E204-9BE2-4D8C-A86B-EE25F8F2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648717"/>
            <a:ext cx="5753100" cy="46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다이어그램 3">
            <a:extLst>
              <a:ext uri="{FF2B5EF4-FFF2-40B4-BE49-F238E27FC236}">
                <a16:creationId xmlns:a16="http://schemas.microsoft.com/office/drawing/2014/main" id="{BC7AD230-47EF-443B-8939-BBF6E81E8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36779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74352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598150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913823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 단독주택 분포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읍면동을 기준으로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단독주택의 분포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확인해본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(17.00%)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가장 많은 단독주택이 있었으며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금남면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(16.19%),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연서면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(12.22%)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순위와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순위를 차지하였습니다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읍면동별 거래 수와 사뭇 다른 수치로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상대적으로</a:t>
            </a:r>
            <a:r>
              <a:rPr lang="ko-KR" altLang="en-US"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장군면에서 단독주택 수 대비 많은 거래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일어나고 있음을 알 수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897608-A028-450C-9CF8-224B7519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6" y="2044543"/>
            <a:ext cx="8753004" cy="723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070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9659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 연면적과 건축년도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단독주택의 연면적</a:t>
            </a:r>
            <a:r>
              <a:rPr lang="en-US" altLang="ko-KR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(㎡)</a:t>
            </a:r>
            <a:r>
              <a:rPr lang="ko-KR" altLang="en-US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과 살펴본 결과</a:t>
            </a:r>
            <a:r>
              <a:rPr lang="en-US" altLang="ko-KR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생활권에 위치한 </a:t>
            </a: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보람동</a:t>
            </a:r>
            <a:r>
              <a:rPr lang="en-US" altLang="ko-KR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(224.23㎡), </a:t>
            </a: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다정동</a:t>
            </a:r>
            <a:r>
              <a:rPr lang="en-US" altLang="ko-KR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(216.79㎡), </a:t>
            </a: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아름동</a:t>
            </a:r>
            <a:r>
              <a:rPr lang="en-US" altLang="ko-KR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(193.29㎡ )</a:t>
            </a: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 panose="020D0604000000000000" pitchFamily="50" charset="-127"/>
              </a:rPr>
              <a:t>의 연면적이 가장 큰 것</a:t>
            </a:r>
            <a:r>
              <a:rPr lang="ko-KR" altLang="en-US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으로 나타났습니다</a:t>
            </a:r>
            <a:r>
              <a:rPr lang="en-US" altLang="ko-KR" sz="2800">
                <a:solidFill>
                  <a:schemeClr val="tx1"/>
                </a:solidFill>
                <a:latin typeface="나눔고딕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생활권에 위치한 고운동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아름동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도담동 등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지역의 단독주택이 가장 신축인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나타났습니다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지역에 위치한 단독주택의 수는 매우 적으나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연면적이 넓으며 신축인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알 수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C9005C-9C5C-4B8F-BBA6-9070A85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87217"/>
            <a:ext cx="5638800" cy="471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5F9B75-800F-4EFF-9C04-BBB3D90D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588000"/>
            <a:ext cx="56388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다이어그램 3">
            <a:extLst>
              <a:ext uri="{FF2B5EF4-FFF2-40B4-BE49-F238E27FC236}">
                <a16:creationId xmlns:a16="http://schemas.microsoft.com/office/drawing/2014/main" id="{DCF61D19-0FD4-4438-91B3-17A5C83EAC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187832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32563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1333500" y="5352201"/>
            <a:ext cx="15621000" cy="4820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학교와의 관계</a:t>
            </a:r>
            <a:endParaRPr lang="en-US" altLang="ko-KR" sz="36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시각화는 세종시에 위치해있는 단독주택들의 위경도를 히트맵으로 표기한 것입니다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빨간색이 짙은 곳일수록 많은 단독주택이 밀집된 곳입니다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단독주택의 입지가 넓게 분포되어있기보다는 특정 지역들에 집중되어 있는 것을 알 수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개의 아이콘은 학군과 단독주택의 관계를 조사하기 위해 세종시에 위치한 세 개의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년제 대학교를 나타낸 것입니다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개의 아이콘 중 조치원읍에 위치한 홍익대학교 세종캠퍼스와 고려대학교 세종캠퍼스 근처에 단독주택이 많이 형성되어 있는 것을 보아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조치원읍에 위치한 다가구주택이 학생들의 원룸으로 사용되고 있을 것으로 추측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49E08-6443-470D-BD54-EF6A36CC9B97}"/>
              </a:ext>
            </a:extLst>
          </p:cNvPr>
          <p:cNvCxnSpPr/>
          <p:nvPr/>
        </p:nvCxnSpPr>
        <p:spPr>
          <a:xfrm>
            <a:off x="1333500" y="59055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554DE1-6336-4A65-B431-75FF85AEF394}"/>
              </a:ext>
            </a:extLst>
          </p:cNvPr>
          <p:cNvCxnSpPr/>
          <p:nvPr/>
        </p:nvCxnSpPr>
        <p:spPr>
          <a:xfrm>
            <a:off x="1333500" y="101727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82AB26F-0608-4784-BB0F-375F91DE0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6612" y="966273"/>
            <a:ext cx="5242860" cy="486624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9D4C81-25D7-46D4-BB0E-647923998DA6}"/>
              </a:ext>
            </a:extLst>
          </p:cNvPr>
          <p:cNvGrpSpPr/>
          <p:nvPr/>
        </p:nvGrpSpPr>
        <p:grpSpPr>
          <a:xfrm>
            <a:off x="2737056" y="1089331"/>
            <a:ext cx="4730543" cy="4757639"/>
            <a:chOff x="2737057" y="966274"/>
            <a:chExt cx="5268856" cy="5221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6B8A54-900F-4AF2-BEEB-BAF85E7E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4943" y="966274"/>
              <a:ext cx="4813967" cy="522138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3A562B-FEE6-42FD-98C8-6F12420B6329}"/>
                </a:ext>
              </a:extLst>
            </p:cNvPr>
            <p:cNvSpPr txBox="1"/>
            <p:nvPr/>
          </p:nvSpPr>
          <p:spPr>
            <a:xfrm>
              <a:off x="6001178" y="2348224"/>
              <a:ext cx="1846934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/>
                <a:t>홍익대학교 세종캠퍼스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F9580-5142-43F3-A02B-16426BBDCEA6}"/>
                </a:ext>
              </a:extLst>
            </p:cNvPr>
            <p:cNvSpPr txBox="1"/>
            <p:nvPr/>
          </p:nvSpPr>
          <p:spPr>
            <a:xfrm>
              <a:off x="6124284" y="2753400"/>
              <a:ext cx="1881629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/>
                <a:t>고려대학교 세종캠퍼스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8E8D84-9ECC-4DF6-8695-5DC22DA77FD3}"/>
                </a:ext>
              </a:extLst>
            </p:cNvPr>
            <p:cNvSpPr txBox="1"/>
            <p:nvPr/>
          </p:nvSpPr>
          <p:spPr>
            <a:xfrm>
              <a:off x="2737057" y="2247900"/>
              <a:ext cx="1846934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/>
                <a:t>대전 가톨릭대학교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84ECC0D-C376-4CBA-8810-03AF23ACA885}"/>
              </a:ext>
            </a:extLst>
          </p:cNvPr>
          <p:cNvSpPr txBox="1"/>
          <p:nvPr/>
        </p:nvSpPr>
        <p:spPr>
          <a:xfrm>
            <a:off x="2986552" y="884947"/>
            <a:ext cx="4322129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단독주택 분포도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31094-45E3-4325-84DE-1B3C434DAE43}"/>
              </a:ext>
            </a:extLst>
          </p:cNvPr>
          <p:cNvSpPr txBox="1"/>
          <p:nvPr/>
        </p:nvSpPr>
        <p:spPr>
          <a:xfrm>
            <a:off x="11066612" y="851974"/>
            <a:ext cx="5242860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단독주택 매매 거래 수 </a:t>
            </a:r>
          </a:p>
        </p:txBody>
      </p:sp>
      <p:graphicFrame>
        <p:nvGraphicFramePr>
          <p:cNvPr id="21" name="다이어그램 3">
            <a:extLst>
              <a:ext uri="{FF2B5EF4-FFF2-40B4-BE49-F238E27FC236}">
                <a16:creationId xmlns:a16="http://schemas.microsoft.com/office/drawing/2014/main" id="{21251D11-D60D-4842-BC8E-6505BDD2A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06724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65469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523994" y="1409700"/>
            <a:ext cx="7924800" cy="839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단독주택 거주인구 연령 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</a:p>
          <a:p>
            <a:pPr algn="ctr"/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 데이터를 빨간 기둥인 청년층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(20~30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초록 기둥인 중년층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(40~50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파란 기둥인 노년층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(60~100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구별하여 시각화하였습니다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초록색으로 칠해진 지역들은 단독주택 거래가 가장 많았던 조치원읍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금남면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장군면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연서면을 표시한 것이며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히트맵은 단독주택의 분포를 나타낸 것입니다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인구가 많고 중년층이 주를 차지하는 생활권과 비교했을 때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조치원읍의 인구는 적은 편이며 중년층보다는 청년층과 노년층이 큰 비중을 차지하고 있는 것을 알 수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396285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9791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7C668B-D298-4A6E-8F51-2DFB38C5554D}"/>
              </a:ext>
            </a:extLst>
          </p:cNvPr>
          <p:cNvGrpSpPr/>
          <p:nvPr/>
        </p:nvGrpSpPr>
        <p:grpSpPr>
          <a:xfrm>
            <a:off x="459212" y="2670804"/>
            <a:ext cx="8684788" cy="5472492"/>
            <a:chOff x="1142987" y="2039367"/>
            <a:chExt cx="8266948" cy="48774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209922-E50E-4B31-893A-42202091E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2987" y="2039367"/>
              <a:ext cx="8266948" cy="48774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9A5AC2-64CA-4D9A-B5A1-1A2E8D1FADB7}"/>
                </a:ext>
              </a:extLst>
            </p:cNvPr>
            <p:cNvSpPr txBox="1"/>
            <p:nvPr/>
          </p:nvSpPr>
          <p:spPr>
            <a:xfrm>
              <a:off x="7797434" y="4405794"/>
              <a:ext cx="1548080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연서면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BE9ABE-E915-421E-8502-02DFAE7EFFB5}"/>
                </a:ext>
              </a:extLst>
            </p:cNvPr>
            <p:cNvSpPr txBox="1"/>
            <p:nvPr/>
          </p:nvSpPr>
          <p:spPr>
            <a:xfrm>
              <a:off x="1371600" y="3753562"/>
              <a:ext cx="1548080" cy="423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금남면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E9500D-1FF8-4242-9C7B-857AF385ED14}"/>
                </a:ext>
              </a:extLst>
            </p:cNvPr>
            <p:cNvSpPr txBox="1"/>
            <p:nvPr/>
          </p:nvSpPr>
          <p:spPr>
            <a:xfrm>
              <a:off x="6131588" y="3169392"/>
              <a:ext cx="1548080" cy="3291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장군면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E487C9-3724-479A-BB06-63D663BCD39C}"/>
                </a:ext>
              </a:extLst>
            </p:cNvPr>
            <p:cNvSpPr txBox="1"/>
            <p:nvPr/>
          </p:nvSpPr>
          <p:spPr>
            <a:xfrm>
              <a:off x="6176926" y="6446513"/>
              <a:ext cx="1548080" cy="4230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조치원읍</a:t>
              </a:r>
            </a:p>
          </p:txBody>
        </p:sp>
      </p:grpSp>
      <p:graphicFrame>
        <p:nvGraphicFramePr>
          <p:cNvPr id="22" name="다이어그램 3">
            <a:extLst>
              <a:ext uri="{FF2B5EF4-FFF2-40B4-BE49-F238E27FC236}">
                <a16:creationId xmlns:a16="http://schemas.microsoft.com/office/drawing/2014/main" id="{E1AF7F5F-5D4A-4830-AF9F-6A9D17D47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688208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94333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1333500" y="6248341"/>
            <a:ext cx="15621000" cy="3919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단독주택 거주인구 연령 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조치원읍에 위치한 아이콘은 홍익대학교 세종캠퍼스와 고려대학교 세종캠퍼스를 나타냅니다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대학교와 가까워질수록 청년층의 비율이 높아지는 것으로 보아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상당수의 청년이 조치원읍의 단독주택에 거주하는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판단됩니다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 지역에 위치한 단독주택의 경우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노년층의 비율이 높은 것으로 보아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 지역의 단독주택에서는 주로 노년층이 거주하고 있는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파악됩니다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567552-F300-42A4-820A-52307BACD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6554" y="1487942"/>
            <a:ext cx="6305046" cy="4420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DB2E2-0044-45FB-89C3-EC81BE26A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84250" y="1487942"/>
            <a:ext cx="1866848" cy="4420943"/>
          </a:xfrm>
          <a:prstGeom prst="rect">
            <a:avLst/>
          </a:prstGeom>
        </p:spPr>
      </p:pic>
      <p:cxnSp>
        <p:nvCxnSpPr>
          <p:cNvPr id="24" name="직선 연결선 15">
            <a:extLst>
              <a:ext uri="{FF2B5EF4-FFF2-40B4-BE49-F238E27FC236}">
                <a16:creationId xmlns:a16="http://schemas.microsoft.com/office/drawing/2014/main" id="{305EF317-953D-4DEF-A04B-E5BD0B0353D1}"/>
              </a:ext>
            </a:extLst>
          </p:cNvPr>
          <p:cNvCxnSpPr/>
          <p:nvPr/>
        </p:nvCxnSpPr>
        <p:spPr>
          <a:xfrm>
            <a:off x="1333500" y="61341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2">
            <a:extLst>
              <a:ext uri="{FF2B5EF4-FFF2-40B4-BE49-F238E27FC236}">
                <a16:creationId xmlns:a16="http://schemas.microsoft.com/office/drawing/2014/main" id="{947927B2-6D6E-49A5-910B-F58139F02B1D}"/>
              </a:ext>
            </a:extLst>
          </p:cNvPr>
          <p:cNvCxnSpPr/>
          <p:nvPr/>
        </p:nvCxnSpPr>
        <p:spPr>
          <a:xfrm>
            <a:off x="1333500" y="101727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FA643A-535C-4572-8D89-334F938373B4}"/>
              </a:ext>
            </a:extLst>
          </p:cNvPr>
          <p:cNvSpPr txBox="1"/>
          <p:nvPr/>
        </p:nvSpPr>
        <p:spPr>
          <a:xfrm>
            <a:off x="2686554" y="948035"/>
            <a:ext cx="6305046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조치원읍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D07B79-0F9E-428E-9EF5-B2EE83FD9F5F}"/>
              </a:ext>
            </a:extLst>
          </p:cNvPr>
          <p:cNvSpPr txBox="1"/>
          <p:nvPr/>
        </p:nvSpPr>
        <p:spPr>
          <a:xfrm>
            <a:off x="11388418" y="948035"/>
            <a:ext cx="3470582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면지역 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금남면</a:t>
            </a:r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F81C8-42BC-40C6-B562-DA44F54FDB4A}"/>
              </a:ext>
            </a:extLst>
          </p:cNvPr>
          <p:cNvSpPr txBox="1"/>
          <p:nvPr/>
        </p:nvSpPr>
        <p:spPr>
          <a:xfrm>
            <a:off x="4681302" y="4796199"/>
            <a:ext cx="1658235" cy="2445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홍익대학교 세종캠퍼스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0F1BB1-6A6F-437B-924E-B893B1B8DB29}"/>
              </a:ext>
            </a:extLst>
          </p:cNvPr>
          <p:cNvSpPr txBox="1"/>
          <p:nvPr/>
        </p:nvSpPr>
        <p:spPr>
          <a:xfrm>
            <a:off x="5723719" y="4338292"/>
            <a:ext cx="1689385" cy="2445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고려대학교 세종캠퍼스</a:t>
            </a:r>
          </a:p>
        </p:txBody>
      </p:sp>
      <p:graphicFrame>
        <p:nvGraphicFramePr>
          <p:cNvPr id="19" name="다이어그램 3">
            <a:extLst>
              <a:ext uri="{FF2B5EF4-FFF2-40B4-BE49-F238E27FC236}">
                <a16:creationId xmlns:a16="http://schemas.microsoft.com/office/drawing/2014/main" id="{60F3F641-195F-435C-9C80-259E115CF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295325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37922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0D475-31D6-4627-8852-84736B96C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500" y="1600225"/>
            <a:ext cx="15621000" cy="4419575"/>
          </a:xfrm>
          <a:prstGeom prst="rect">
            <a:avLst/>
          </a:prstGeom>
        </p:spPr>
      </p:pic>
      <p:sp>
        <p:nvSpPr>
          <p:cNvPr id="19" name="직사각형 12">
            <a:extLst>
              <a:ext uri="{FF2B5EF4-FFF2-40B4-BE49-F238E27FC236}">
                <a16:creationId xmlns:a16="http://schemas.microsoft.com/office/drawing/2014/main" id="{4832A549-45EC-43A5-BC84-3A07983842D9}"/>
              </a:ext>
            </a:extLst>
          </p:cNvPr>
          <p:cNvSpPr/>
          <p:nvPr/>
        </p:nvSpPr>
        <p:spPr>
          <a:xfrm>
            <a:off x="1333500" y="5753100"/>
            <a:ext cx="15621000" cy="4419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단독주택 분포와 상권과의 관계 </a:t>
            </a:r>
            <a:r>
              <a:rPr lang="en-US" altLang="ko-KR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지도에서 히트맵은 단독주택의 분포를 나타내며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빨간색 기둥은 학문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상권을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파란색 기둥은 관광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여가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오락 상권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나타냅니다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ko-KR" altLang="en-US" sz="36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연결선 15">
            <a:extLst>
              <a:ext uri="{FF2B5EF4-FFF2-40B4-BE49-F238E27FC236}">
                <a16:creationId xmlns:a16="http://schemas.microsoft.com/office/drawing/2014/main" id="{B2A0A659-3742-4461-B3C0-0923C08D986C}"/>
              </a:ext>
            </a:extLst>
          </p:cNvPr>
          <p:cNvCxnSpPr/>
          <p:nvPr/>
        </p:nvCxnSpPr>
        <p:spPr>
          <a:xfrm>
            <a:off x="1333500" y="65151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E10276D5-10C2-4E75-A706-12FA8816E56A}"/>
              </a:ext>
            </a:extLst>
          </p:cNvPr>
          <p:cNvCxnSpPr/>
          <p:nvPr/>
        </p:nvCxnSpPr>
        <p:spPr>
          <a:xfrm>
            <a:off x="1333500" y="96393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다이어그램 3">
            <a:extLst>
              <a:ext uri="{FF2B5EF4-FFF2-40B4-BE49-F238E27FC236}">
                <a16:creationId xmlns:a16="http://schemas.microsoft.com/office/drawing/2014/main" id="{CB6F1F21-2140-47D1-A7B6-6476707CB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735184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054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322209" cy="3044159"/>
            <a:chOff x="-19048" y="0"/>
            <a:chExt cx="18322209" cy="304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322209" cy="3044159"/>
            </a:xfrm>
            <a:prstGeom prst="rect">
              <a:avLst/>
            </a:prstGeom>
          </p:spPr>
        </p:pic>
      </p:grpSp>
      <p:sp>
        <p:nvSpPr>
          <p:cNvPr id="2" name="Object 6"/>
          <p:cNvSpPr txBox="1"/>
          <p:nvPr/>
        </p:nvSpPr>
        <p:spPr>
          <a:xfrm>
            <a:off x="685800" y="1028700"/>
            <a:ext cx="7875389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세종시</a:t>
            </a:r>
            <a:r>
              <a:rPr lang="en-US" altLang="ko-KR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_</a:t>
            </a:r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표제부</a:t>
            </a:r>
            <a:endParaRPr lang="en-US" b="1">
              <a:ea typeface="나눔고딕" panose="020D0604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78760-791B-497A-9CCC-C2729701F307}"/>
              </a:ext>
            </a:extLst>
          </p:cNvPr>
          <p:cNvSpPr txBox="1"/>
          <p:nvPr/>
        </p:nvSpPr>
        <p:spPr>
          <a:xfrm>
            <a:off x="914400" y="3924300"/>
            <a:ext cx="16535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b="1">
                <a:ea typeface="나눔고딕" panose="020D0604000000000000"/>
              </a:rPr>
              <a:t>세종시 표제부 데이터</a:t>
            </a:r>
            <a:r>
              <a:rPr lang="ko-KR" altLang="en-US" sz="4000">
                <a:ea typeface="나눔고딕" panose="020D0604000000000000"/>
              </a:rPr>
              <a:t>는 아파트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연립다세대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오피스텔 등의 건물의 정보가 모여 있는 데이터입니다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건물을 지도에 시각화하기 위해선 주택의 위도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경도 값이 필요하기 때문에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 b="1">
                <a:ea typeface="나눔고딕" panose="020D0604000000000000"/>
              </a:rPr>
              <a:t>카카오맵 </a:t>
            </a:r>
            <a:r>
              <a:rPr lang="en-US" altLang="ko-KR" sz="4000" b="1">
                <a:ea typeface="나눔고딕" panose="020D0604000000000000"/>
              </a:rPr>
              <a:t>API</a:t>
            </a:r>
            <a:r>
              <a:rPr lang="ko-KR" altLang="en-US" sz="4000">
                <a:ea typeface="나눔고딕" panose="020D0604000000000000"/>
              </a:rPr>
              <a:t>를 사용하여 표제부에 기재된 지번 주소나 건물명을 통해 위도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경도 값을 얻었습니다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위경도 값이 포함된 표제부 데이터를 활용해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아파트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연립 다세대주택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오피스텔을 </a:t>
            </a:r>
            <a:r>
              <a:rPr lang="ko-KR" altLang="en-US" sz="4000" b="1">
                <a:ea typeface="나눔고딕" panose="020D0604000000000000"/>
              </a:rPr>
              <a:t>단지 단위까지 지도에 시각화 </a:t>
            </a:r>
            <a:r>
              <a:rPr lang="ko-KR" altLang="en-US" sz="4000">
                <a:ea typeface="나눔고딕" panose="020D0604000000000000"/>
              </a:rPr>
              <a:t>할 수 있었습니다</a:t>
            </a:r>
            <a:r>
              <a:rPr lang="en-US" altLang="ko-KR" sz="4000">
                <a:ea typeface="나눔고딕" panose="020D0604000000000000"/>
              </a:rPr>
              <a:t>.</a:t>
            </a:r>
            <a:endParaRPr lang="ko-KR" altLang="en-US" sz="4000">
              <a:ea typeface="나눔고딕" panose="020D060400000000000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4832A549-45EC-43A5-BC84-3A07983842D9}"/>
              </a:ext>
            </a:extLst>
          </p:cNvPr>
          <p:cNvSpPr/>
          <p:nvPr/>
        </p:nvSpPr>
        <p:spPr>
          <a:xfrm>
            <a:off x="1333500" y="5080000"/>
            <a:ext cx="15621000" cy="4978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단독주택 분포와 상권과의 관계 </a:t>
            </a:r>
            <a:r>
              <a:rPr lang="en-US" altLang="ko-KR" sz="36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읍면의 경우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상권의 밀집도와 단독주택의 밀집도는 상관관계가 있는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나타났습니다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조치원읍이나 전의면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부광면의 경우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주택이 밀집되어 있는 곳에 상권이 발달되어 있는 것을 확인할 수 있었습니다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다만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동의 경우 단독주택의 분포와 상권의 큰 상관관계를 찾아볼 수 없었습니다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단독주택이 주 거주형 태인 읍면의 경우에는 주택가에 상권이 있고 상권이 발달한 곳에 주택가가 있는 양상을 보이지만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단독주택이 주 거주 형태가 아닌 생활권에서는 상권이 주택가에 큰 영향을 끼치지 않는다는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알 수 있었습니다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D2580-B1DB-4ECD-B88A-629408B10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6648" y="1963699"/>
            <a:ext cx="4810796" cy="317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88252-6BC2-4A33-AF96-799BED094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695" y="1943100"/>
            <a:ext cx="6300657" cy="3180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433516-04AE-41F1-87A9-D18DE2D0F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710" y="1948242"/>
            <a:ext cx="2684290" cy="1442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4D852-9A3E-4056-963B-A80AF01C8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710" y="3420124"/>
            <a:ext cx="2684290" cy="1723376"/>
          </a:xfrm>
          <a:prstGeom prst="rect">
            <a:avLst/>
          </a:prstGeom>
        </p:spPr>
      </p:pic>
      <p:cxnSp>
        <p:nvCxnSpPr>
          <p:cNvPr id="31" name="직선 연결선 15">
            <a:extLst>
              <a:ext uri="{FF2B5EF4-FFF2-40B4-BE49-F238E27FC236}">
                <a16:creationId xmlns:a16="http://schemas.microsoft.com/office/drawing/2014/main" id="{B2A0A659-3742-4461-B3C0-0923C08D986C}"/>
              </a:ext>
            </a:extLst>
          </p:cNvPr>
          <p:cNvCxnSpPr/>
          <p:nvPr/>
        </p:nvCxnSpPr>
        <p:spPr>
          <a:xfrm>
            <a:off x="1333500" y="56769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E10276D5-10C2-4E75-A706-12FA8816E56A}"/>
              </a:ext>
            </a:extLst>
          </p:cNvPr>
          <p:cNvCxnSpPr/>
          <p:nvPr/>
        </p:nvCxnSpPr>
        <p:spPr>
          <a:xfrm>
            <a:off x="1333500" y="100203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7BC2A3-41BB-4E86-B007-95A5C8DE0D51}"/>
              </a:ext>
            </a:extLst>
          </p:cNvPr>
          <p:cNvSpPr txBox="1"/>
          <p:nvPr/>
        </p:nvSpPr>
        <p:spPr>
          <a:xfrm>
            <a:off x="1426648" y="1314991"/>
            <a:ext cx="7717352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읍면지역 상가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C2DA0-ECC4-4D0C-BF36-CF97D9A91099}"/>
              </a:ext>
            </a:extLst>
          </p:cNvPr>
          <p:cNvSpPr txBox="1"/>
          <p:nvPr/>
        </p:nvSpPr>
        <p:spPr>
          <a:xfrm>
            <a:off x="10551009" y="1314991"/>
            <a:ext cx="6310343" cy="4745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동지역 상가</a:t>
            </a:r>
          </a:p>
        </p:txBody>
      </p:sp>
      <p:graphicFrame>
        <p:nvGraphicFramePr>
          <p:cNvPr id="21" name="다이어그램 3">
            <a:extLst>
              <a:ext uri="{FF2B5EF4-FFF2-40B4-BE49-F238E27FC236}">
                <a16:creationId xmlns:a16="http://schemas.microsoft.com/office/drawing/2014/main" id="{584D4D8D-8E5A-470F-9474-D195D875A0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673652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91914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046337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66899"/>
            <a:ext cx="7200900" cy="7215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읍면동별 면적당 거래금액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 매매 금액을 연면적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(㎡)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나눈 것을 면적당 거래금액으로 지정하고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읍면동별 평균 면적당 거래금액을 알아보았습니다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거래금액이 가장 높았던 지역은 단독주택 거래 수가 적었던 도담동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아름동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새롬동 순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이었던 반면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단독주택 거래 수가 많았던 조치원읍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장군면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금남면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부강면의 면적당 거래금액은 비교적 낮았습니다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단독주택의 거래금액은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 수나 주택가 분포와 관계없이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생활권에서의 위치에 가장 큰 영향을 받는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알 수 있었습니다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669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91059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009F432E-5EE4-4B1D-946C-77B9BB05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5" y="2044543"/>
            <a:ext cx="8955998" cy="73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525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주택 유형과 건축년도별 면적당 거래금액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주택유형별로 면적당 거래금액을 분석한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단독주택이 다가구주택보다 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원가량 더 높은 면적당 가격으로 거래되고 있는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확인할 수 있었습니다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건축년도별로 면적당 거래금액을 분석한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눈에 띄는 추세선은 찾을 수 없었으며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오피스텔과 아파트와 달리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단독주택은 신축일수록 가격이 더 높아지지는 않는다는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알 수 있었습니다</a:t>
            </a:r>
            <a:r>
              <a:rPr lang="en-US" altLang="ko-KR" sz="2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773D1D32-B2A8-4A03-BEB2-0F67627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53" y="1008681"/>
            <a:ext cx="5640956" cy="457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7CFBF62-6ACE-4DEE-BD57-406380B3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72" y="5672703"/>
            <a:ext cx="5833519" cy="457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2720AFF5-1F36-42F9-89CA-90554D275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39282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6741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764E96A-003E-42C5-8FFD-C122DB503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7856"/>
          <a:stretch/>
        </p:blipFill>
        <p:spPr>
          <a:xfrm>
            <a:off x="443408" y="1892808"/>
            <a:ext cx="8919196" cy="7586682"/>
          </a:xfrm>
          <a:prstGeom prst="rect">
            <a:avLst/>
          </a:prstGeom>
        </p:spPr>
      </p:pic>
      <p:sp>
        <p:nvSpPr>
          <p:cNvPr id="20" name="직사각형 16">
            <a:extLst>
              <a:ext uri="{FF2B5EF4-FFF2-40B4-BE49-F238E27FC236}">
                <a16:creationId xmlns:a16="http://schemas.microsoft.com/office/drawing/2014/main" id="{1C571A21-0842-4FA4-A281-612CB23BEEF2}"/>
              </a:ext>
            </a:extLst>
          </p:cNvPr>
          <p:cNvSpPr/>
          <p:nvPr/>
        </p:nvSpPr>
        <p:spPr>
          <a:xfrm>
            <a:off x="9753600" y="1968623"/>
            <a:ext cx="7200900" cy="7215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면적당 거래금액 시각화</a:t>
            </a:r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지도는 면적당 거래금액을 시각화한 것으로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밝은 초록색을 띨수록 면적당 거래금액이 높다는 것을 뜻합니다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거래금액이 가장 높은 지역은 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생활권에 집중적으로 위치해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 중에서도 도담동에 위치한 단독주택이 가장 비쌌던 것을 보아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고급 단독주택이 도담동을 중심으로 위치해있을 것으로 예측하였습니다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이로써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생활권에 위치해있는 단독주택은 읍면에 위치해있는 단독주택보다 크고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신축일 뿐만 아니라 값 차이도 크게 나는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확인하였습니다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생활권에 가까울수록 가격이 높아지는 것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볼 수 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2" name="직선 연결선 19">
            <a:extLst>
              <a:ext uri="{FF2B5EF4-FFF2-40B4-BE49-F238E27FC236}">
                <a16:creationId xmlns:a16="http://schemas.microsoft.com/office/drawing/2014/main" id="{A61D8E05-4D2D-4490-8CD3-D48722EEA1F9}"/>
              </a:ext>
            </a:extLst>
          </p:cNvPr>
          <p:cNvCxnSpPr/>
          <p:nvPr/>
        </p:nvCxnSpPr>
        <p:spPr>
          <a:xfrm>
            <a:off x="9791700" y="1652938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7">
            <a:extLst>
              <a:ext uri="{FF2B5EF4-FFF2-40B4-BE49-F238E27FC236}">
                <a16:creationId xmlns:a16="http://schemas.microsoft.com/office/drawing/2014/main" id="{1AD94DD7-3108-4A0E-8BBE-A384BA03E810}"/>
              </a:ext>
            </a:extLst>
          </p:cNvPr>
          <p:cNvCxnSpPr/>
          <p:nvPr/>
        </p:nvCxnSpPr>
        <p:spPr>
          <a:xfrm>
            <a:off x="9791700" y="9774552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다이어그램 3">
            <a:extLst>
              <a:ext uri="{FF2B5EF4-FFF2-40B4-BE49-F238E27FC236}">
                <a16:creationId xmlns:a16="http://schemas.microsoft.com/office/drawing/2014/main" id="{A16C2DE6-2E42-42E8-A06A-38338005B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827232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66558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961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49E08-6443-470D-BD54-EF6A36CC9B97}"/>
              </a:ext>
            </a:extLst>
          </p:cNvPr>
          <p:cNvCxnSpPr/>
          <p:nvPr/>
        </p:nvCxnSpPr>
        <p:spPr>
          <a:xfrm>
            <a:off x="1333500" y="689610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2554DE1-6336-4A65-B431-75FF85AEF394}"/>
              </a:ext>
            </a:extLst>
          </p:cNvPr>
          <p:cNvCxnSpPr/>
          <p:nvPr/>
        </p:nvCxnSpPr>
        <p:spPr>
          <a:xfrm>
            <a:off x="1333500" y="10218420"/>
            <a:ext cx="1562100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1333500" y="6896100"/>
            <a:ext cx="15621000" cy="3322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전세 </a:t>
            </a:r>
            <a:r>
              <a:rPr lang="en-US" altLang="ko-KR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월세 보증금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단독다가구 주택에 대한 면적당 전세 보증금과 월세 보증금을 시각화한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생활권에서 보증금이 가장 높다는 것을 알 수 있었습니다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C432CD-47AF-4206-8956-7E715058D7C5}"/>
              </a:ext>
            </a:extLst>
          </p:cNvPr>
          <p:cNvGrpSpPr/>
          <p:nvPr/>
        </p:nvGrpSpPr>
        <p:grpSpPr>
          <a:xfrm>
            <a:off x="2830689" y="1190912"/>
            <a:ext cx="5171920" cy="5400388"/>
            <a:chOff x="1234834" y="2042301"/>
            <a:chExt cx="6490172" cy="64127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518E2C-EEE8-4DF8-A951-554332649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34834" y="2042301"/>
              <a:ext cx="6490172" cy="641275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9839BD-BB73-487C-A23D-CD34419217F5}"/>
                </a:ext>
              </a:extLst>
            </p:cNvPr>
            <p:cNvSpPr txBox="1"/>
            <p:nvPr/>
          </p:nvSpPr>
          <p:spPr>
            <a:xfrm>
              <a:off x="3352800" y="6813574"/>
              <a:ext cx="1466383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어진동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2720BE8-DECA-4FAF-9CE2-129CC9559DC5}"/>
              </a:ext>
            </a:extLst>
          </p:cNvPr>
          <p:cNvGrpSpPr/>
          <p:nvPr/>
        </p:nvGrpSpPr>
        <p:grpSpPr>
          <a:xfrm>
            <a:off x="9633883" y="1190912"/>
            <a:ext cx="5225117" cy="5400382"/>
            <a:chOff x="9633883" y="1190912"/>
            <a:chExt cx="5225117" cy="540038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F59323C-FC6B-4930-BE3E-78D306A6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3883" y="1190912"/>
              <a:ext cx="5225117" cy="540038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C9F46F-1E64-4CC5-8EDC-7A56E9FBFB0E}"/>
                </a:ext>
              </a:extLst>
            </p:cNvPr>
            <p:cNvSpPr txBox="1"/>
            <p:nvPr/>
          </p:nvSpPr>
          <p:spPr>
            <a:xfrm>
              <a:off x="10740720" y="4533900"/>
              <a:ext cx="1098638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고운동</a:t>
              </a:r>
            </a:p>
          </p:txBody>
        </p:sp>
      </p:grpSp>
      <p:graphicFrame>
        <p:nvGraphicFramePr>
          <p:cNvPr id="29" name="다이어그램 3">
            <a:extLst>
              <a:ext uri="{FF2B5EF4-FFF2-40B4-BE49-F238E27FC236}">
                <a16:creationId xmlns:a16="http://schemas.microsoft.com/office/drawing/2014/main" id="{3B46742A-D0F4-4C33-900F-1FAA8403E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54919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38212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오피스텔매매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9753600" y="18897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월세금</a:t>
            </a:r>
            <a:endParaRPr lang="en-US" altLang="ko-KR" sz="3200" b="1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월세금을 조사한 결과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어진동과 나성동의 월세금이 가장 높은 것으로 나타났습니다</a:t>
            </a:r>
            <a:r>
              <a:rPr lang="en-US" altLang="ko-KR" sz="2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/>
          <p:nvPr/>
        </p:nvCxnSpPr>
        <p:spPr>
          <a:xfrm>
            <a:off x="9791700" y="188976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C96C6C-829C-4124-9EB7-E2F123EBED64}"/>
              </a:ext>
            </a:extLst>
          </p:cNvPr>
          <p:cNvCxnSpPr/>
          <p:nvPr/>
        </p:nvCxnSpPr>
        <p:spPr>
          <a:xfrm>
            <a:off x="9791700" y="8648700"/>
            <a:ext cx="7162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A1D2F7-376B-4C6F-B9B1-50F504030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927" y="1790741"/>
            <a:ext cx="6782827" cy="7129921"/>
          </a:xfrm>
          <a:prstGeom prst="rect">
            <a:avLst/>
          </a:prstGeom>
        </p:spPr>
      </p:pic>
      <p:graphicFrame>
        <p:nvGraphicFramePr>
          <p:cNvPr id="15" name="다이어그램 3">
            <a:extLst>
              <a:ext uri="{FF2B5EF4-FFF2-40B4-BE49-F238E27FC236}">
                <a16:creationId xmlns:a16="http://schemas.microsoft.com/office/drawing/2014/main" id="{37C73CE2-F79A-41DE-A1B7-D6FCE38E7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096954"/>
              </p:ext>
            </p:extLst>
          </p:nvPr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39523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5541" y="0"/>
            <a:ext cx="5420173" cy="10322209"/>
            <a:chOff x="12865541" y="0"/>
            <a:chExt cx="5420173" cy="10322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89" y="831375"/>
            <a:ext cx="11584712" cy="8624250"/>
            <a:chOff x="1167753" y="831375"/>
            <a:chExt cx="14792493" cy="8624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753" y="831375"/>
              <a:ext cx="14792493" cy="862425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3400" y="472125"/>
            <a:ext cx="10317480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 b="1" kern="0" spc="-300">
                <a:solidFill>
                  <a:srgbClr val="E528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단독다가구 주택 분석 결론</a:t>
            </a:r>
            <a:endParaRPr lang="en-US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C1146-C41C-4F75-B281-B15A38E4B91C}"/>
              </a:ext>
            </a:extLst>
          </p:cNvPr>
          <p:cNvSpPr/>
          <p:nvPr/>
        </p:nvSpPr>
        <p:spPr>
          <a:xfrm>
            <a:off x="533400" y="2944646"/>
            <a:ext cx="11584712" cy="273987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읍면 지역과 동 지역의 단독주택의 성격은 매우 다릅니다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단독주택은 읍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 지역에 가장 많이 분포해 있고 주로 청년층이나 노년층이 주 거주자인 것으로 나타났습니다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지역에 분포해 있는 단독주택은 값이 비싸고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넓고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신축입니다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FFDEA9-A6C0-4A33-BC6A-C753DED7E851}"/>
              </a:ext>
            </a:extLst>
          </p:cNvPr>
          <p:cNvSpPr/>
          <p:nvPr/>
        </p:nvSpPr>
        <p:spPr>
          <a:xfrm>
            <a:off x="533400" y="6033826"/>
            <a:ext cx="11584712" cy="237865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단독주택의 가격에 가장 영향을 미치는 것은 위치인 것으로 나타났습니다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행정중심복합도시와 가까울수록 가격이 오르는 양상을 보입니다</a:t>
            </a:r>
            <a:r>
              <a:rPr lang="en-US" altLang="ko-KR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975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649195" y="2857500"/>
            <a:ext cx="3617096" cy="3337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600" kern="0" spc="-600">
                <a:solidFill>
                  <a:srgbClr val="EEEE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Bold" pitchFamily="34" charset="0"/>
              </a:rPr>
              <a:t>04.</a:t>
            </a:r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28444" y="3787140"/>
            <a:ext cx="7365820" cy="12420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5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</a:t>
            </a:r>
            <a:endParaRPr lang="en-US" altLang="ko-KR" sz="65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endParaRPr lang="en-US" altLang="ko-KR" sz="1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/>
            <a:endParaRPr lang="en-US" altLang="ko-KR" sz="1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2FF9558-38F5-4F81-B82B-5B84404D308A}"/>
              </a:ext>
            </a:extLst>
          </p:cNvPr>
          <p:cNvGrpSpPr/>
          <p:nvPr/>
        </p:nvGrpSpPr>
        <p:grpSpPr>
          <a:xfrm>
            <a:off x="1400841" y="-17605"/>
            <a:ext cx="5420173" cy="10322209"/>
            <a:chOff x="12865541" y="0"/>
            <a:chExt cx="5420173" cy="1032220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1963A63-525C-466C-972E-96230C78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38F395-9C0A-440F-BE3F-97C34471C0E3}"/>
              </a:ext>
            </a:extLst>
          </p:cNvPr>
          <p:cNvSpPr txBox="1"/>
          <p:nvPr/>
        </p:nvSpPr>
        <p:spPr>
          <a:xfrm>
            <a:off x="8772354" y="4363288"/>
            <a:ext cx="81148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endParaRPr lang="en-US" altLang="ko-KR" sz="72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kern="0" spc="-30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오피스텔의 특성</a:t>
            </a:r>
            <a:endParaRPr lang="en-US" altLang="ko-KR" sz="3600" kern="0" spc="-30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kern="0" spc="-30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오피스텔의 매매 데이터 분석</a:t>
            </a:r>
            <a:endParaRPr lang="en-US" altLang="ko-KR" sz="3600" kern="0" spc="-30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kern="0" spc="-30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오피스텔의 전월세 데이터 분석</a:t>
            </a:r>
            <a:endParaRPr lang="en-US" altLang="ko-KR" sz="3600" kern="0" spc="-30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4000">
              <a:solidFill>
                <a:schemeClr val="bg1"/>
              </a:solidFill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617060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A309CC-C713-455B-835A-1DF33A648388}"/>
              </a:ext>
            </a:extLst>
          </p:cNvPr>
          <p:cNvSpPr/>
          <p:nvPr/>
        </p:nvSpPr>
        <p:spPr>
          <a:xfrm>
            <a:off x="9156371" y="1028700"/>
            <a:ext cx="8051220" cy="75736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도형 서식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채우기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그림 또는 질감 채우기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에서 알맞은 그래프를 불러오시면 될 것 같습니다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0C6CF-9444-4307-8505-8C8D4C29D18C}"/>
              </a:ext>
            </a:extLst>
          </p:cNvPr>
          <p:cNvSpPr/>
          <p:nvPr/>
        </p:nvSpPr>
        <p:spPr>
          <a:xfrm>
            <a:off x="864180" y="8858250"/>
            <a:ext cx="1643322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 오피스텔의 매매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전월세 거래는 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어진동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나성동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도담동에 집중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되어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 그 외 지역의 경우 거래 횟수가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각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10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회 미만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으로 매우 적기에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향후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‘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동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’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중심으로 분석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하겠습니다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49E08-6443-470D-BD54-EF6A36CC9B97}"/>
              </a:ext>
            </a:extLst>
          </p:cNvPr>
          <p:cNvCxnSpPr>
            <a:cxnSpLocks/>
          </p:cNvCxnSpPr>
          <p:nvPr/>
        </p:nvCxnSpPr>
        <p:spPr>
          <a:xfrm>
            <a:off x="864180" y="885825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BC5A-20EC-4A46-AE3A-A2F6B08E4A11}"/>
              </a:ext>
            </a:extLst>
          </p:cNvPr>
          <p:cNvSpPr/>
          <p:nvPr/>
        </p:nvSpPr>
        <p:spPr>
          <a:xfrm>
            <a:off x="864180" y="1028700"/>
            <a:ext cx="8051220" cy="75736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도형 서식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채우기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그림 또는 질감 채우기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에서 알맞은 그래프를 불러오시면 될 것 같습니다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7B6E7231-F041-496F-9794-7C9DE4BDBDF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D42E5852-A36E-434B-BCCD-DAC40275F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9"/>
          <a:stretch/>
        </p:blipFill>
        <p:spPr bwMode="auto">
          <a:xfrm>
            <a:off x="1313892" y="1234521"/>
            <a:ext cx="7086676" cy="738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CD8CBBE8-7E0A-4F80-AFC3-5131E69D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8"/>
          <a:stretch/>
        </p:blipFill>
        <p:spPr bwMode="auto">
          <a:xfrm>
            <a:off x="9619613" y="1234521"/>
            <a:ext cx="7117174" cy="73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9B51CA-55D1-4E9E-8FCC-D7242C2A2992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10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01306" y="21207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8220-A0CE-4C14-B681-9B8C74EF44DB}"/>
              </a:ext>
            </a:extLst>
          </p:cNvPr>
          <p:cNvSpPr/>
          <p:nvPr/>
        </p:nvSpPr>
        <p:spPr>
          <a:xfrm>
            <a:off x="10629900" y="1965960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D57D23-7CE9-4B13-AC33-900D7C0C78F5}"/>
              </a:ext>
            </a:extLst>
          </p:cNvPr>
          <p:cNvCxnSpPr>
            <a:cxnSpLocks/>
          </p:cNvCxnSpPr>
          <p:nvPr/>
        </p:nvCxnSpPr>
        <p:spPr>
          <a:xfrm>
            <a:off x="396239" y="8343900"/>
            <a:ext cx="17586961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9D21038-91B8-4F11-9727-E5BCE30BF5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244" t="-164" r="37690" b="22959"/>
          <a:stretch/>
        </p:blipFill>
        <p:spPr>
          <a:xfrm>
            <a:off x="746211" y="963746"/>
            <a:ext cx="8366761" cy="7303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5FB71E-DD7F-4628-8161-823B29C7F294}"/>
              </a:ext>
            </a:extLst>
          </p:cNvPr>
          <p:cNvSpPr txBox="1"/>
          <p:nvPr/>
        </p:nvSpPr>
        <p:spPr>
          <a:xfrm>
            <a:off x="6093472" y="3608903"/>
            <a:ext cx="187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정부세종청사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DA4637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64FC9-4DD2-45F2-ABE9-5A080EEE10AE}"/>
              </a:ext>
            </a:extLst>
          </p:cNvPr>
          <p:cNvSpPr txBox="1"/>
          <p:nvPr/>
        </p:nvSpPr>
        <p:spPr>
          <a:xfrm>
            <a:off x="5550713" y="6213999"/>
            <a:ext cx="187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정부세종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2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청사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933129-7E87-4F59-B729-C8677CC8BA13}"/>
              </a:ext>
            </a:extLst>
          </p:cNvPr>
          <p:cNvSpPr txBox="1"/>
          <p:nvPr/>
        </p:nvSpPr>
        <p:spPr>
          <a:xfrm>
            <a:off x="5181600" y="16383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충남대학교병원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4B75A5-44A5-4923-BF08-2F5EC2AF49D5}"/>
              </a:ext>
            </a:extLst>
          </p:cNvPr>
          <p:cNvSpPr/>
          <p:nvPr/>
        </p:nvSpPr>
        <p:spPr>
          <a:xfrm>
            <a:off x="1115620" y="7450988"/>
            <a:ext cx="2666784" cy="247241"/>
          </a:xfrm>
          <a:prstGeom prst="rect">
            <a:avLst/>
          </a:prstGeom>
          <a:gradFill flip="none" rotWithShape="1">
            <a:gsLst>
              <a:gs pos="0">
                <a:srgbClr val="FFF7A6"/>
              </a:gs>
              <a:gs pos="100000">
                <a:srgbClr val="BD00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7C04E-FEF4-4DB4-A774-1D6621F357CA}"/>
              </a:ext>
            </a:extLst>
          </p:cNvPr>
          <p:cNvSpPr txBox="1"/>
          <p:nvPr/>
        </p:nvSpPr>
        <p:spPr>
          <a:xfrm>
            <a:off x="3033139" y="7762418"/>
            <a:ext cx="12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분포높음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702639-CD3A-4B14-AEBB-4E1F96A15CF1}"/>
              </a:ext>
            </a:extLst>
          </p:cNvPr>
          <p:cNvSpPr txBox="1"/>
          <p:nvPr/>
        </p:nvSpPr>
        <p:spPr>
          <a:xfrm>
            <a:off x="727994" y="7757999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+mn-cs"/>
              </a:rPr>
              <a:t>분포낮음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ABAAFA-A0B3-4B04-8F35-4D7322C99B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176" r="37045" b="19649"/>
          <a:stretch/>
        </p:blipFill>
        <p:spPr>
          <a:xfrm>
            <a:off x="9344032" y="963746"/>
            <a:ext cx="8410568" cy="73039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969CEEA-422A-4C66-9971-AC2D7FFBBD7E}"/>
              </a:ext>
            </a:extLst>
          </p:cNvPr>
          <p:cNvSpPr txBox="1"/>
          <p:nvPr/>
        </p:nvSpPr>
        <p:spPr>
          <a:xfrm>
            <a:off x="14719312" y="3441263"/>
            <a:ext cx="187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정부세종청사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DA4637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F120C-608A-46B2-A531-1C42027498FA}"/>
              </a:ext>
            </a:extLst>
          </p:cNvPr>
          <p:cNvSpPr txBox="1"/>
          <p:nvPr/>
        </p:nvSpPr>
        <p:spPr>
          <a:xfrm>
            <a:off x="14176553" y="6046359"/>
            <a:ext cx="187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정부세종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2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청사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D3B7C7-64AE-42D0-9C7E-B7BA714E067E}"/>
              </a:ext>
            </a:extLst>
          </p:cNvPr>
          <p:cNvSpPr txBox="1"/>
          <p:nvPr/>
        </p:nvSpPr>
        <p:spPr>
          <a:xfrm>
            <a:off x="13807440" y="147066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충남대학교병원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17A7851-B8AF-41A6-83A4-F3391A8A2021}"/>
              </a:ext>
            </a:extLst>
          </p:cNvPr>
          <p:cNvCxnSpPr>
            <a:cxnSpLocks/>
          </p:cNvCxnSpPr>
          <p:nvPr/>
        </p:nvCxnSpPr>
        <p:spPr>
          <a:xfrm>
            <a:off x="396239" y="10096500"/>
            <a:ext cx="17586961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0B93B9-F2D0-45AE-B09C-14D0749120AD}"/>
              </a:ext>
            </a:extLst>
          </p:cNvPr>
          <p:cNvSpPr/>
          <p:nvPr/>
        </p:nvSpPr>
        <p:spPr>
          <a:xfrm>
            <a:off x="411479" y="8384132"/>
            <a:ext cx="17556480" cy="16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  <a:cs typeface="+mn-cs"/>
              </a:rPr>
              <a:t>오피스텔이 특정 동에 밀집되어 있는 이유는 해당 동에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  <a:cs typeface="+mn-cs"/>
              </a:rPr>
              <a:t>정부청사와 대학병원과 같은 큰 직장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  <a:cs typeface="+mn-cs"/>
              </a:rPr>
              <a:t>이 있기 때문입니다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  <a:cs typeface="+mn-cs"/>
              </a:rPr>
              <a:t>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  <a:cs typeface="+mn-cs"/>
              </a:rPr>
              <a:t>매매 거래와 전월세 거래 분포는 거의 같습니다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  <a:cs typeface="+mn-cs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A00549-2410-42B2-B9CC-7671C9E4D31F}"/>
              </a:ext>
            </a:extLst>
          </p:cNvPr>
          <p:cNvSpPr/>
          <p:nvPr/>
        </p:nvSpPr>
        <p:spPr>
          <a:xfrm>
            <a:off x="1115620" y="5922500"/>
            <a:ext cx="2666784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Heatmap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 </a:t>
            </a:r>
            <a:endParaRPr kumimoji="0" lang="en-US" altLang="ko-KR" sz="24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매매 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 분포</a:t>
            </a:r>
            <a:endParaRPr kumimoji="0" lang="en-US" altLang="ko-KR" sz="24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46B771-12CA-4E44-8C81-C3CBDBF71E70}"/>
              </a:ext>
            </a:extLst>
          </p:cNvPr>
          <p:cNvSpPr/>
          <p:nvPr/>
        </p:nvSpPr>
        <p:spPr>
          <a:xfrm>
            <a:off x="9689919" y="7450988"/>
            <a:ext cx="2666784" cy="247241"/>
          </a:xfrm>
          <a:prstGeom prst="rect">
            <a:avLst/>
          </a:prstGeom>
          <a:gradFill flip="none" rotWithShape="1">
            <a:gsLst>
              <a:gs pos="0">
                <a:srgbClr val="FFF7A6"/>
              </a:gs>
              <a:gs pos="100000">
                <a:srgbClr val="BD00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CF6A17-C503-41D3-B236-FE3B37A36165}"/>
              </a:ext>
            </a:extLst>
          </p:cNvPr>
          <p:cNvSpPr/>
          <p:nvPr/>
        </p:nvSpPr>
        <p:spPr>
          <a:xfrm>
            <a:off x="9689919" y="5922500"/>
            <a:ext cx="2666783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Heatmap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 </a:t>
            </a:r>
            <a:endParaRPr kumimoji="0" lang="en-US" altLang="ko-KR" sz="24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전월세 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 분포</a:t>
            </a:r>
            <a:endParaRPr kumimoji="0" lang="en-US" altLang="ko-KR" sz="24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82E0B9-9003-4850-A24C-902D29769F58}"/>
              </a:ext>
            </a:extLst>
          </p:cNvPr>
          <p:cNvSpPr txBox="1"/>
          <p:nvPr/>
        </p:nvSpPr>
        <p:spPr>
          <a:xfrm>
            <a:off x="11667749" y="7762418"/>
            <a:ext cx="12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분포높음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54D6F0-B438-43F5-A88C-463DD0890392}"/>
              </a:ext>
            </a:extLst>
          </p:cNvPr>
          <p:cNvSpPr txBox="1"/>
          <p:nvPr/>
        </p:nvSpPr>
        <p:spPr>
          <a:xfrm>
            <a:off x="9301644" y="7757999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cs typeface="+mn-cs"/>
              </a:rPr>
              <a:t>분포낮음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65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322209" cy="3044159"/>
            <a:chOff x="-19048" y="0"/>
            <a:chExt cx="18322209" cy="304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322209" cy="3044159"/>
            </a:xfrm>
            <a:prstGeom prst="rect">
              <a:avLst/>
            </a:prstGeom>
          </p:spPr>
        </p:pic>
      </p:grpSp>
      <p:sp>
        <p:nvSpPr>
          <p:cNvPr id="2" name="Object 6"/>
          <p:cNvSpPr txBox="1"/>
          <p:nvPr/>
        </p:nvSpPr>
        <p:spPr>
          <a:xfrm>
            <a:off x="685800" y="1028700"/>
            <a:ext cx="10744200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세종시</a:t>
            </a:r>
            <a:r>
              <a:rPr lang="en-US" altLang="ko-KR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_</a:t>
            </a:r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사업체</a:t>
            </a:r>
            <a:r>
              <a:rPr lang="en-US" altLang="ko-KR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_</a:t>
            </a:r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매출정보</a:t>
            </a:r>
            <a:endParaRPr lang="en-US" b="1">
              <a:ea typeface="나눔고딕" panose="020D0604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78760-791B-497A-9CCC-C2729701F307}"/>
              </a:ext>
            </a:extLst>
          </p:cNvPr>
          <p:cNvSpPr txBox="1"/>
          <p:nvPr/>
        </p:nvSpPr>
        <p:spPr>
          <a:xfrm>
            <a:off x="914400" y="4838700"/>
            <a:ext cx="1653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b="1">
                <a:ea typeface="나눔고딕" panose="020D0604000000000000"/>
              </a:rPr>
              <a:t>세종시 사업체 매출정보</a:t>
            </a:r>
            <a:r>
              <a:rPr lang="ko-KR" altLang="en-US" sz="4000">
                <a:ea typeface="나눔고딕" panose="020D0604000000000000"/>
              </a:rPr>
              <a:t>는 세종시를 격자로 나누고</a:t>
            </a:r>
            <a:r>
              <a:rPr lang="en-US" altLang="ko-KR" sz="4000">
                <a:ea typeface="나눔고딕" panose="020D0604000000000000"/>
              </a:rPr>
              <a:t>,</a:t>
            </a:r>
            <a:r>
              <a:rPr lang="ko-KR" altLang="en-US" sz="4000">
                <a:ea typeface="나눔고딕" panose="020D0604000000000000"/>
              </a:rPr>
              <a:t> 그 격자별로 매출정보를 비롯한 사업체 정보가 정리된 데이터입니다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결측치로만 이루어진 격자는 데이터에서 </a:t>
            </a:r>
            <a:r>
              <a:rPr lang="ko-KR" altLang="en-US" sz="4000" b="1">
                <a:ea typeface="나눔고딕" panose="020D0604000000000000"/>
              </a:rPr>
              <a:t>제외</a:t>
            </a:r>
            <a:r>
              <a:rPr lang="ko-KR" altLang="en-US" sz="4000">
                <a:ea typeface="나눔고딕" panose="020D0604000000000000"/>
              </a:rPr>
              <a:t>하고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 b="1">
                <a:ea typeface="나눔고딕" panose="020D0604000000000000"/>
              </a:rPr>
              <a:t>분기별로 기재된 매출의 총 평균값</a:t>
            </a:r>
            <a:r>
              <a:rPr lang="ko-KR" altLang="en-US" sz="4000">
                <a:ea typeface="나눔고딕" panose="020D0604000000000000"/>
              </a:rPr>
              <a:t>을 구해 주택 데이터 분석 시 활용하였습니다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8314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BC5A-20EC-4A46-AE3A-A2F6B08E4A11}"/>
              </a:ext>
            </a:extLst>
          </p:cNvPr>
          <p:cNvSpPr/>
          <p:nvPr/>
        </p:nvSpPr>
        <p:spPr>
          <a:xfrm>
            <a:off x="395089" y="1036320"/>
            <a:ext cx="11404020" cy="881612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C44A9692-854C-4E71-AA21-5583DFB79400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B83F2AB-33F9-4596-AB25-04EB4F7F88AA}"/>
              </a:ext>
            </a:extLst>
          </p:cNvPr>
          <p:cNvCxnSpPr>
            <a:cxnSpLocks/>
          </p:cNvCxnSpPr>
          <p:nvPr/>
        </p:nvCxnSpPr>
        <p:spPr>
          <a:xfrm flipV="1">
            <a:off x="6126480" y="1396285"/>
            <a:ext cx="0" cy="8088877"/>
          </a:xfrm>
          <a:prstGeom prst="line">
            <a:avLst/>
          </a:prstGeom>
          <a:ln w="952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605681-599F-448A-B4F2-F7003053A6D2}"/>
              </a:ext>
            </a:extLst>
          </p:cNvPr>
          <p:cNvSpPr txBox="1"/>
          <p:nvPr/>
        </p:nvSpPr>
        <p:spPr>
          <a:xfrm>
            <a:off x="537817" y="1138812"/>
            <a:ext cx="15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*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매매 기준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B6D89A-A6A9-4190-87F1-7AEB09958664}"/>
              </a:ext>
            </a:extLst>
          </p:cNvPr>
          <p:cNvSpPr txBox="1"/>
          <p:nvPr/>
        </p:nvSpPr>
        <p:spPr>
          <a:xfrm>
            <a:off x="6269208" y="1190745"/>
            <a:ext cx="15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*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전월세 기준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26AC87-B903-45AF-BFB7-45E259826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981" y="2200499"/>
            <a:ext cx="5469447" cy="65902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BCCAED-8DDB-4DFD-AEA0-A586190159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5475" y="1834388"/>
            <a:ext cx="5327230" cy="766601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95BDD3-E4C1-4A3C-AA79-5FB0A63B3EC1}"/>
              </a:ext>
            </a:extLst>
          </p:cNvPr>
          <p:cNvSpPr/>
          <p:nvPr/>
        </p:nvSpPr>
        <p:spPr>
          <a:xfrm>
            <a:off x="12026867" y="1190745"/>
            <a:ext cx="6032533" cy="8661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8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 면적 분석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매매 및 전월세 거래 기준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오피스텔의 평균적인 면적은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7~10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평입니다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 건축물 제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동과 같은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읍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면에 입지한 오피스텔은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면적이 넓은 편이지만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앞서 언급했듯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거래 빈도가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10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 미만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으로 매우 적습니다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대부분의 오피스텔의 좁은 면적으로 보아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오피스텔에는 주로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 가구가 거주함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을 예상할 수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57610-3FD9-4CE2-95AE-0670EA79B3D0}"/>
              </a:ext>
            </a:extLst>
          </p:cNvPr>
          <p:cNvCxnSpPr>
            <a:cxnSpLocks/>
          </p:cNvCxnSpPr>
          <p:nvPr/>
        </p:nvCxnSpPr>
        <p:spPr>
          <a:xfrm>
            <a:off x="12038147" y="9791700"/>
            <a:ext cx="6021253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7E5AB70-10BE-4253-B480-7B961C61E64E}"/>
              </a:ext>
            </a:extLst>
          </p:cNvPr>
          <p:cNvCxnSpPr>
            <a:cxnSpLocks/>
          </p:cNvCxnSpPr>
          <p:nvPr/>
        </p:nvCxnSpPr>
        <p:spPr>
          <a:xfrm>
            <a:off x="12038147" y="1036320"/>
            <a:ext cx="6021253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79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034E6ED-B1F6-43EE-9A38-317C11CAE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9" r="23659"/>
          <a:stretch/>
        </p:blipFill>
        <p:spPr>
          <a:xfrm>
            <a:off x="475928" y="1191733"/>
            <a:ext cx="10134600" cy="86173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FD0710A-D68D-4692-877E-45AACF6D6323}"/>
              </a:ext>
            </a:extLst>
          </p:cNvPr>
          <p:cNvGraphicFramePr/>
          <p:nvPr/>
        </p:nvGraphicFramePr>
        <p:xfrm>
          <a:off x="-30480" y="-3063022"/>
          <a:ext cx="1830324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8088D8-A54F-43E2-A519-550414082444}"/>
              </a:ext>
            </a:extLst>
          </p:cNvPr>
          <p:cNvSpPr/>
          <p:nvPr/>
        </p:nvSpPr>
        <p:spPr>
          <a:xfrm>
            <a:off x="10490996" y="2960153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AE5C857-EB08-4054-93AB-5B449C5524CE}"/>
              </a:ext>
            </a:extLst>
          </p:cNvPr>
          <p:cNvCxnSpPr>
            <a:cxnSpLocks/>
          </p:cNvCxnSpPr>
          <p:nvPr/>
        </p:nvCxnSpPr>
        <p:spPr>
          <a:xfrm>
            <a:off x="11049000" y="9809121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621389A-1DB8-42AB-B292-9081A003DA19}"/>
              </a:ext>
            </a:extLst>
          </p:cNvPr>
          <p:cNvCxnSpPr>
            <a:cxnSpLocks/>
          </p:cNvCxnSpPr>
          <p:nvPr/>
        </p:nvCxnSpPr>
        <p:spPr>
          <a:xfrm>
            <a:off x="11049000" y="1191733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E5F947-87A4-49EE-8D9A-9CF6E69F4C09}"/>
              </a:ext>
            </a:extLst>
          </p:cNvPr>
          <p:cNvSpPr/>
          <p:nvPr/>
        </p:nvSpPr>
        <p:spPr>
          <a:xfrm>
            <a:off x="11446073" y="1191733"/>
            <a:ext cx="6032533" cy="8661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200" b="1">
                <a:solidFill>
                  <a:prstClr val="black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오피스텔 거주인구 연령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히트맵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 거래 분포입니다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빨간색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일수록 밀집되어 있음을 의미합니다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격자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그리드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):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2~30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대 거주인구 비율입니다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빨강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에서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초록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으로 갈수록 그 비율이 높습니다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오피스텔이 밀집되어 있는 곳에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2~30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대 인구 비율이 높습니다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                       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 칠해진 지역의 격자가 대부분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초록색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즉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오피스텔에는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2~30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대의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인 가구가 주로 거주함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을 예상할 수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F0AB10-0B37-4F9D-9CE7-65FA4C65E0D1}"/>
              </a:ext>
            </a:extLst>
          </p:cNvPr>
          <p:cNvSpPr/>
          <p:nvPr/>
        </p:nvSpPr>
        <p:spPr>
          <a:xfrm>
            <a:off x="7655668" y="1232114"/>
            <a:ext cx="2864316" cy="301407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199D4-7321-4018-AA0B-CAE35C66E951}"/>
              </a:ext>
            </a:extLst>
          </p:cNvPr>
          <p:cNvSpPr txBox="1"/>
          <p:nvPr/>
        </p:nvSpPr>
        <p:spPr>
          <a:xfrm rot="10800000" flipH="1" flipV="1">
            <a:off x="7336179" y="1199767"/>
            <a:ext cx="3443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히트맵</a:t>
            </a:r>
            <a:endParaRPr kumimoji="0" lang="en-US" altLang="ko-KR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오피스텔 거래 분포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4F3C52-BBAA-48AA-A515-02D94950D97C}"/>
              </a:ext>
            </a:extLst>
          </p:cNvPr>
          <p:cNvSpPr/>
          <p:nvPr/>
        </p:nvSpPr>
        <p:spPr>
          <a:xfrm rot="16200000">
            <a:off x="9003547" y="2419841"/>
            <a:ext cx="184642" cy="2471097"/>
          </a:xfrm>
          <a:prstGeom prst="rect">
            <a:avLst/>
          </a:prstGeom>
          <a:gradFill flip="none" rotWithShape="1">
            <a:gsLst>
              <a:gs pos="100000">
                <a:srgbClr val="3EC100"/>
              </a:gs>
              <a:gs pos="0">
                <a:srgbClr val="E52F2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32832-6AB8-439C-8FF1-F47AA72F7800}"/>
              </a:ext>
            </a:extLst>
          </p:cNvPr>
          <p:cNvSpPr/>
          <p:nvPr/>
        </p:nvSpPr>
        <p:spPr>
          <a:xfrm>
            <a:off x="7860319" y="1998706"/>
            <a:ext cx="2430909" cy="214545"/>
          </a:xfrm>
          <a:prstGeom prst="rect">
            <a:avLst/>
          </a:prstGeom>
          <a:gradFill flip="none" rotWithShape="1">
            <a:gsLst>
              <a:gs pos="0">
                <a:srgbClr val="FFF7A6"/>
              </a:gs>
              <a:gs pos="100000">
                <a:srgbClr val="BD00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436D-AEAE-43FE-AE04-05951C1AF1E4}"/>
              </a:ext>
            </a:extLst>
          </p:cNvPr>
          <p:cNvSpPr txBox="1"/>
          <p:nvPr/>
        </p:nvSpPr>
        <p:spPr>
          <a:xfrm>
            <a:off x="9594675" y="2247064"/>
            <a:ext cx="94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높음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8354DC-4D4E-4F73-800E-310246AF575A}"/>
              </a:ext>
            </a:extLst>
          </p:cNvPr>
          <p:cNvSpPr txBox="1"/>
          <p:nvPr/>
        </p:nvSpPr>
        <p:spPr>
          <a:xfrm>
            <a:off x="7778081" y="2242748"/>
            <a:ext cx="108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낮음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F00FCE-CFEA-4644-8ED7-7C882B7E3928}"/>
              </a:ext>
            </a:extLst>
          </p:cNvPr>
          <p:cNvSpPr txBox="1"/>
          <p:nvPr/>
        </p:nvSpPr>
        <p:spPr>
          <a:xfrm rot="10800000" flipH="1" flipV="1">
            <a:off x="7437085" y="2766706"/>
            <a:ext cx="3342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격자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(2~30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대 인구 비율</a:t>
            </a: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나눔고딕" panose="020D0604000000000000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1F8B8-49D2-4DD6-B68B-AA99FE1EAC99}"/>
              </a:ext>
            </a:extLst>
          </p:cNvPr>
          <p:cNvSpPr txBox="1"/>
          <p:nvPr/>
        </p:nvSpPr>
        <p:spPr>
          <a:xfrm>
            <a:off x="7655668" y="3793679"/>
            <a:ext cx="94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latin typeface="Calibri"/>
              </a:rPr>
              <a:t>낮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F32D0F-9750-45F0-A701-AA39564B46FB}"/>
              </a:ext>
            </a:extLst>
          </p:cNvPr>
          <p:cNvSpPr txBox="1"/>
          <p:nvPr/>
        </p:nvSpPr>
        <p:spPr>
          <a:xfrm>
            <a:off x="9576995" y="3796892"/>
            <a:ext cx="94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  <a:t>높음</a:t>
            </a:r>
          </a:p>
        </p:txBody>
      </p:sp>
    </p:spTree>
    <p:extLst>
      <p:ext uri="{BB962C8B-B14F-4D97-AF65-F5344CB8AC3E}">
        <p14:creationId xmlns:p14="http://schemas.microsoft.com/office/powerpoint/2010/main" val="1003028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grpSp>
        <p:nvGrpSpPr>
          <p:cNvPr id="32" name="그룹 1009">
            <a:extLst>
              <a:ext uri="{FF2B5EF4-FFF2-40B4-BE49-F238E27FC236}">
                <a16:creationId xmlns:a16="http://schemas.microsoft.com/office/drawing/2014/main" id="{F8C97361-91E0-4E0D-B50D-FBE1F943C9C5}"/>
              </a:ext>
            </a:extLst>
          </p:cNvPr>
          <p:cNvGrpSpPr/>
          <p:nvPr/>
        </p:nvGrpSpPr>
        <p:grpSpPr>
          <a:xfrm>
            <a:off x="4668700" y="7053476"/>
            <a:ext cx="1159483" cy="925769"/>
            <a:chOff x="5049700" y="7546951"/>
            <a:chExt cx="1159483" cy="925769"/>
          </a:xfrm>
        </p:grpSpPr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4420D90F-C2C3-45DC-8B18-6EA270FE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8088D8-A54F-43E2-A519-550414082444}"/>
              </a:ext>
            </a:extLst>
          </p:cNvPr>
          <p:cNvSpPr/>
          <p:nvPr/>
        </p:nvSpPr>
        <p:spPr>
          <a:xfrm>
            <a:off x="10490996" y="2960153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AE5C857-EB08-4054-93AB-5B449C5524CE}"/>
              </a:ext>
            </a:extLst>
          </p:cNvPr>
          <p:cNvCxnSpPr>
            <a:cxnSpLocks/>
          </p:cNvCxnSpPr>
          <p:nvPr/>
        </p:nvCxnSpPr>
        <p:spPr>
          <a:xfrm>
            <a:off x="11049000" y="9809121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621389A-1DB8-42AB-B292-9081A003DA19}"/>
              </a:ext>
            </a:extLst>
          </p:cNvPr>
          <p:cNvCxnSpPr>
            <a:cxnSpLocks/>
          </p:cNvCxnSpPr>
          <p:nvPr/>
        </p:nvCxnSpPr>
        <p:spPr>
          <a:xfrm>
            <a:off x="11049000" y="1191733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E5F947-87A4-49EE-8D9A-9CF6E69F4C09}"/>
              </a:ext>
            </a:extLst>
          </p:cNvPr>
          <p:cNvSpPr/>
          <p:nvPr/>
        </p:nvSpPr>
        <p:spPr>
          <a:xfrm>
            <a:off x="11279352" y="1714500"/>
            <a:ext cx="6032533" cy="7609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 매매가 양상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‘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리치먼드시티 세종</a:t>
            </a:r>
            <a:r>
              <a:rPr lang="en-US" altLang="ko-KR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 특이적으로 높은 거래가격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을 형성하고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주요 직장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(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대학병원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정부청사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)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과의 거리와 평당가격이 무관해 보입니다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.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 Neue"/>
                <a:cs typeface="+mn-cs"/>
              </a:rPr>
              <a:t> 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 Neue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이미 오피스텔들은 주요 직장과 가까운 곳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같은 지역군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)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에 위치해 있기에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저 정도의 거리는 가격형성에 유의미한 영향을 주지 않는 것으로 판단됩니다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cs typeface="+mn-cs"/>
              </a:rPr>
              <a:t>.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339D9BD5-1C04-4302-AEC4-615A0493BA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559844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B1F3E89-F3AF-4F46-AF1D-7957BD1BBF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43" r="5040"/>
          <a:stretch/>
        </p:blipFill>
        <p:spPr>
          <a:xfrm>
            <a:off x="381000" y="1879198"/>
            <a:ext cx="10470717" cy="71170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BACC47-B294-4A66-AD04-E3E38F48DE7A}"/>
              </a:ext>
            </a:extLst>
          </p:cNvPr>
          <p:cNvSpPr txBox="1"/>
          <p:nvPr/>
        </p:nvSpPr>
        <p:spPr>
          <a:xfrm>
            <a:off x="4064312" y="6115096"/>
            <a:ext cx="187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정부세종청사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DA4637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3195B6-78CD-40E7-B845-05E15221D714}"/>
              </a:ext>
            </a:extLst>
          </p:cNvPr>
          <p:cNvSpPr txBox="1"/>
          <p:nvPr/>
        </p:nvSpPr>
        <p:spPr>
          <a:xfrm>
            <a:off x="7806916" y="6699533"/>
            <a:ext cx="1877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정부세종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DA4637"/>
              </a:solidFill>
              <a:effectLst/>
              <a:uLnTx/>
              <a:uFillTx/>
              <a:latin typeface="나눔고딕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2</a:t>
            </a: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청사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0E00F-7F16-4AE5-ADF9-72C52719DBC1}"/>
              </a:ext>
            </a:extLst>
          </p:cNvPr>
          <p:cNvSpPr txBox="1"/>
          <p:nvPr/>
        </p:nvSpPr>
        <p:spPr>
          <a:xfrm>
            <a:off x="396658" y="6420347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충남대학교병원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E14B53-B755-49C6-90CC-1165A0AA8863}"/>
              </a:ext>
            </a:extLst>
          </p:cNvPr>
          <p:cNvSpPr txBox="1"/>
          <p:nvPr/>
        </p:nvSpPr>
        <p:spPr>
          <a:xfrm>
            <a:off x="3733800" y="3597037"/>
            <a:ext cx="286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DA4637"/>
                </a:solidFill>
                <a:effectLst/>
                <a:uLnTx/>
                <a:uFillTx/>
                <a:latin typeface="나눔고딕"/>
                <a:cs typeface="+mn-cs"/>
              </a:rPr>
              <a:t>리치먼드시티세종</a:t>
            </a:r>
            <a:endParaRPr kumimoji="0" lang="ko-KR" altLang="en-US" sz="2000" b="1" i="0" u="none" strike="noStrike" kern="1200" cap="none" spc="0" normalizeH="0" baseline="0" noProof="0">
              <a:ln>
                <a:noFill/>
              </a:ln>
              <a:solidFill>
                <a:srgbClr val="DA4637"/>
              </a:solidFill>
              <a:effectLst/>
              <a:uLnTx/>
              <a:uFillTx/>
              <a:latin typeface="나눔고딕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DA7B67-D7C2-4DC5-859D-FE81D08A95A2}"/>
              </a:ext>
            </a:extLst>
          </p:cNvPr>
          <p:cNvCxnSpPr>
            <a:cxnSpLocks/>
          </p:cNvCxnSpPr>
          <p:nvPr/>
        </p:nvCxnSpPr>
        <p:spPr>
          <a:xfrm flipV="1">
            <a:off x="5941360" y="2989372"/>
            <a:ext cx="1067933" cy="60766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EAAAD-4BAD-4E58-B0AE-70EB07042AA2}"/>
              </a:ext>
            </a:extLst>
          </p:cNvPr>
          <p:cNvSpPr/>
          <p:nvPr/>
        </p:nvSpPr>
        <p:spPr>
          <a:xfrm>
            <a:off x="596105" y="2025500"/>
            <a:ext cx="3428508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매매가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392829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BC5A-20EC-4A46-AE3A-A2F6B08E4A11}"/>
              </a:ext>
            </a:extLst>
          </p:cNvPr>
          <p:cNvSpPr/>
          <p:nvPr/>
        </p:nvSpPr>
        <p:spPr>
          <a:xfrm>
            <a:off x="864180" y="1028700"/>
            <a:ext cx="9362604" cy="88072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EE358-C273-4441-BFBD-0D453D49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13" y="2008871"/>
            <a:ext cx="9246805" cy="7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8C3CEB-9782-47C1-8CEE-A05C8E3153B7}"/>
              </a:ext>
            </a:extLst>
          </p:cNvPr>
          <p:cNvSpPr/>
          <p:nvPr/>
        </p:nvSpPr>
        <p:spPr>
          <a:xfrm>
            <a:off x="10490996" y="2960153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4922FF-6EA5-4F28-98D4-6F2028CAB6EF}"/>
              </a:ext>
            </a:extLst>
          </p:cNvPr>
          <p:cNvCxnSpPr>
            <a:cxnSpLocks/>
          </p:cNvCxnSpPr>
          <p:nvPr/>
        </p:nvCxnSpPr>
        <p:spPr>
          <a:xfrm>
            <a:off x="11049000" y="9809121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13ACDB-148E-4D6D-B08A-E32372DA156C}"/>
              </a:ext>
            </a:extLst>
          </p:cNvPr>
          <p:cNvCxnSpPr>
            <a:cxnSpLocks/>
          </p:cNvCxnSpPr>
          <p:nvPr/>
        </p:nvCxnSpPr>
        <p:spPr>
          <a:xfrm>
            <a:off x="11049000" y="1191733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26C5C-5D52-45DB-B483-D946B3E7D78C}"/>
              </a:ext>
            </a:extLst>
          </p:cNvPr>
          <p:cNvSpPr/>
          <p:nvPr/>
        </p:nvSpPr>
        <p:spPr>
          <a:xfrm>
            <a:off x="11279352" y="1714500"/>
            <a:ext cx="6032533" cy="7609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영향 변수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_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건축년도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오피스텔의 경우 단지가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8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여 개 밖에 되지 않기 때문에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매매가와 강한 상관성을 가지는 변수를 찾기는 힘들지만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가격 형성에 영향을 줄 수 있는 변수를 살펴보겠습니다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건축년도와 매매가격과의 상관관계를 조사해 본 결과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2016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lang="en-US" altLang="ko-KR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19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년을 제외하고 전체적 경향성이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우상향을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그리고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즉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신축일수록 가격이 높아지는 경향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앞서 보았던 가장 </a:t>
            </a:r>
            <a:r>
              <a:rPr lang="ko-KR" altLang="en-US" sz="28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비싼 오피스텔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‘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리치먼드시티 세종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’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또한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2020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년에 신축된 오피스텔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18FA5541-0724-47DD-BF93-14B425018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404268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45602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31BC5A-20EC-4A46-AE3A-A2F6B08E4A11}"/>
              </a:ext>
            </a:extLst>
          </p:cNvPr>
          <p:cNvSpPr/>
          <p:nvPr/>
        </p:nvSpPr>
        <p:spPr>
          <a:xfrm>
            <a:off x="864180" y="1028700"/>
            <a:ext cx="9362604" cy="88072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8C3CEB-9782-47C1-8CEE-A05C8E3153B7}"/>
              </a:ext>
            </a:extLst>
          </p:cNvPr>
          <p:cNvSpPr/>
          <p:nvPr/>
        </p:nvSpPr>
        <p:spPr>
          <a:xfrm>
            <a:off x="10490996" y="2960153"/>
            <a:ext cx="7200900" cy="675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B4922FF-6EA5-4F28-98D4-6F2028CAB6EF}"/>
              </a:ext>
            </a:extLst>
          </p:cNvPr>
          <p:cNvCxnSpPr>
            <a:cxnSpLocks/>
          </p:cNvCxnSpPr>
          <p:nvPr/>
        </p:nvCxnSpPr>
        <p:spPr>
          <a:xfrm>
            <a:off x="11049000" y="9809121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413ACDB-148E-4D6D-B08A-E32372DA156C}"/>
              </a:ext>
            </a:extLst>
          </p:cNvPr>
          <p:cNvCxnSpPr>
            <a:cxnSpLocks/>
          </p:cNvCxnSpPr>
          <p:nvPr/>
        </p:nvCxnSpPr>
        <p:spPr>
          <a:xfrm>
            <a:off x="11049000" y="1191733"/>
            <a:ext cx="6610672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A26C5C-5D52-45DB-B483-D946B3E7D78C}"/>
              </a:ext>
            </a:extLst>
          </p:cNvPr>
          <p:cNvSpPr/>
          <p:nvPr/>
        </p:nvSpPr>
        <p:spPr>
          <a:xfrm>
            <a:off x="11279352" y="1714500"/>
            <a:ext cx="6032533" cy="7609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영향 변수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_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상권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오피스텔은 업무적 성격이 강한 주거 공간이므로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상권과 상관성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있을 것으로 생각했습니다</a:t>
            </a: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아쉽게도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상권의 매출 규모와 오피스텔의 가격은 상관성을 찾기 힘들었습니다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다만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사이사이에 입지한 아파트와는 달리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오피스텔은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상권의 중심에 위치한다는 입지적 특성을 발견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할 수 있었습니다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5F3CE-8B43-4BBB-8560-F0A85F80AB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1" r="28589"/>
          <a:stretch/>
        </p:blipFill>
        <p:spPr>
          <a:xfrm>
            <a:off x="1027824" y="1191733"/>
            <a:ext cx="8936888" cy="8365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D3BBA2-FF96-4113-9E90-9421DBED9404}"/>
              </a:ext>
            </a:extLst>
          </p:cNvPr>
          <p:cNvSpPr/>
          <p:nvPr/>
        </p:nvSpPr>
        <p:spPr>
          <a:xfrm rot="16200000">
            <a:off x="8796350" y="1739665"/>
            <a:ext cx="219762" cy="2163884"/>
          </a:xfrm>
          <a:prstGeom prst="rect">
            <a:avLst/>
          </a:prstGeom>
          <a:gradFill flip="none" rotWithShape="1">
            <a:gsLst>
              <a:gs pos="100000">
                <a:srgbClr val="3EC100"/>
              </a:gs>
              <a:gs pos="0">
                <a:srgbClr val="E52F2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32A68F-D9B9-47C1-B05E-F62F67F9B576}"/>
              </a:ext>
            </a:extLst>
          </p:cNvPr>
          <p:cNvSpPr txBox="1"/>
          <p:nvPr/>
        </p:nvSpPr>
        <p:spPr>
          <a:xfrm rot="10800000" flipH="1" flipV="1">
            <a:off x="6799888" y="2966474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낮음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1453B-E594-4A8B-8596-28932226B1F4}"/>
              </a:ext>
            </a:extLst>
          </p:cNvPr>
          <p:cNvSpPr txBox="1"/>
          <p:nvPr/>
        </p:nvSpPr>
        <p:spPr>
          <a:xfrm rot="10800000" flipH="1" flipV="1">
            <a:off x="8924878" y="2966474"/>
            <a:ext cx="194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높음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808151-F4B4-451A-8276-470574D4F28B}"/>
              </a:ext>
            </a:extLst>
          </p:cNvPr>
          <p:cNvSpPr/>
          <p:nvPr/>
        </p:nvSpPr>
        <p:spPr>
          <a:xfrm>
            <a:off x="5879876" y="1226088"/>
            <a:ext cx="4215872" cy="96821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면적당 거래금액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격자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(Grid):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매출규모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58E64-0830-41B2-8E5C-90C09ACD3BB1}"/>
              </a:ext>
            </a:extLst>
          </p:cNvPr>
          <p:cNvSpPr txBox="1"/>
          <p:nvPr/>
        </p:nvSpPr>
        <p:spPr>
          <a:xfrm>
            <a:off x="7790988" y="2278962"/>
            <a:ext cx="266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격자</a:t>
            </a:r>
            <a:r>
              <a:rPr lang="en-US" altLang="ko-KR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상권 매출규모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algn="l"/>
            <a:endParaRPr lang="ko-KR" altLang="en-US">
              <a:ea typeface="나눔고딕" panose="020D0604000000000000"/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DD23DC11-D50B-44AB-A73F-8C7416AB2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34176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09813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2CACD-AEBB-4799-A7BB-92D98CD42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" r="12007" b="2422"/>
          <a:stretch/>
        </p:blipFill>
        <p:spPr>
          <a:xfrm>
            <a:off x="290951" y="1719066"/>
            <a:ext cx="8700649" cy="6320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7E5BCA-B22D-4AEC-875B-DBD55F06B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0" r="4801"/>
          <a:stretch/>
        </p:blipFill>
        <p:spPr>
          <a:xfrm>
            <a:off x="9220200" y="1717044"/>
            <a:ext cx="8700648" cy="6322056"/>
          </a:xfrm>
          <a:prstGeom prst="rect">
            <a:avLst/>
          </a:prstGeom>
        </p:spPr>
      </p:pic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F396883E-9FD7-4E3F-8BDB-98B70225A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31317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7FEBA-36C2-4CC6-BB88-C3AB3BCD6F8F}"/>
              </a:ext>
            </a:extLst>
          </p:cNvPr>
          <p:cNvSpPr/>
          <p:nvPr/>
        </p:nvSpPr>
        <p:spPr>
          <a:xfrm>
            <a:off x="864180" y="8858250"/>
            <a:ext cx="1643322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매매 거래 금액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cs typeface="+mn-cs"/>
              </a:rPr>
              <a:t>과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 면적당 전세 보증금의 경향이 유사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9EB371-F0F6-49BB-B28D-FDC7DD899BEF}"/>
              </a:ext>
            </a:extLst>
          </p:cNvPr>
          <p:cNvCxnSpPr>
            <a:cxnSpLocks/>
          </p:cNvCxnSpPr>
          <p:nvPr/>
        </p:nvCxnSpPr>
        <p:spPr>
          <a:xfrm>
            <a:off x="864180" y="885825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5D8E7E-3018-494B-8CFB-B14D6DB8C891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7BAD7F-15AA-466F-9A24-24AFA3BCC378}"/>
              </a:ext>
            </a:extLst>
          </p:cNvPr>
          <p:cNvSpPr txBox="1"/>
          <p:nvPr/>
        </p:nvSpPr>
        <p:spPr>
          <a:xfrm>
            <a:off x="13944600" y="818438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 면적당 전세 보증금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DF837-C584-4903-9034-8B02517696EC}"/>
              </a:ext>
            </a:extLst>
          </p:cNvPr>
          <p:cNvSpPr txBox="1"/>
          <p:nvPr/>
        </p:nvSpPr>
        <p:spPr>
          <a:xfrm>
            <a:off x="5105400" y="818438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 면적당 매매금액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AD3326-2756-4408-8E01-9CBB10CBE519}"/>
              </a:ext>
            </a:extLst>
          </p:cNvPr>
          <p:cNvSpPr/>
          <p:nvPr/>
        </p:nvSpPr>
        <p:spPr>
          <a:xfrm>
            <a:off x="367152" y="1850623"/>
            <a:ext cx="3428508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매매가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2554FC-7AC2-46D4-804C-AA6DBCFCB5ED}"/>
              </a:ext>
            </a:extLst>
          </p:cNvPr>
          <p:cNvSpPr/>
          <p:nvPr/>
        </p:nvSpPr>
        <p:spPr>
          <a:xfrm>
            <a:off x="9362604" y="1850622"/>
            <a:ext cx="3428508" cy="148693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전세 보증금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17A15-DD40-49BB-B836-9162402B0DFB}"/>
              </a:ext>
            </a:extLst>
          </p:cNvPr>
          <p:cNvSpPr txBox="1"/>
          <p:nvPr/>
        </p:nvSpPr>
        <p:spPr>
          <a:xfrm>
            <a:off x="2987040" y="685561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err="1">
                <a:solidFill>
                  <a:srgbClr val="FF0000"/>
                </a:solidFill>
                <a:ea typeface="나눔고딕" panose="020D0604000000000000"/>
              </a:rPr>
              <a:t>정부세종청사</a:t>
            </a:r>
            <a:endParaRPr lang="ko-KR" altLang="en-US" sz="2000" b="1">
              <a:solidFill>
                <a:srgbClr val="FF0000"/>
              </a:solidFill>
              <a:ea typeface="나눔고딕" panose="020D060400000000000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74D46-0EF4-435C-939A-F2B8E7182C70}"/>
              </a:ext>
            </a:extLst>
          </p:cNvPr>
          <p:cNvSpPr txBox="1"/>
          <p:nvPr/>
        </p:nvSpPr>
        <p:spPr>
          <a:xfrm>
            <a:off x="6619404" y="733792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정부세종</a:t>
            </a:r>
            <a:r>
              <a:rPr lang="en-US" altLang="ko-KR" sz="2000" b="1">
                <a:solidFill>
                  <a:srgbClr val="FF0000"/>
                </a:solidFill>
                <a:ea typeface="나눔고딕" panose="020D0604000000000000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청사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73896-17E2-4F64-A8B3-47E2C434CCBE}"/>
              </a:ext>
            </a:extLst>
          </p:cNvPr>
          <p:cNvSpPr txBox="1"/>
          <p:nvPr/>
        </p:nvSpPr>
        <p:spPr>
          <a:xfrm>
            <a:off x="310044" y="743893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충남대학병원</a:t>
            </a:r>
          </a:p>
        </p:txBody>
      </p:sp>
    </p:spTree>
    <p:extLst>
      <p:ext uri="{BB962C8B-B14F-4D97-AF65-F5344CB8AC3E}">
        <p14:creationId xmlns:p14="http://schemas.microsoft.com/office/powerpoint/2010/main" val="2004048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2CACD-AEBB-4799-A7BB-92D98CD42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" r="12007" b="2422"/>
          <a:stretch/>
        </p:blipFill>
        <p:spPr>
          <a:xfrm>
            <a:off x="290951" y="1719066"/>
            <a:ext cx="8700649" cy="632003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7FEBA-36C2-4CC6-BB88-C3AB3BCD6F8F}"/>
              </a:ext>
            </a:extLst>
          </p:cNvPr>
          <p:cNvSpPr/>
          <p:nvPr/>
        </p:nvSpPr>
        <p:spPr>
          <a:xfrm>
            <a:off x="864180" y="8858250"/>
            <a:ext cx="1643322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매매 거래 금액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과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면적당 월세금 경향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 또한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유사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합니다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9EB371-F0F6-49BB-B28D-FDC7DD899BEF}"/>
              </a:ext>
            </a:extLst>
          </p:cNvPr>
          <p:cNvCxnSpPr>
            <a:cxnSpLocks/>
          </p:cNvCxnSpPr>
          <p:nvPr/>
        </p:nvCxnSpPr>
        <p:spPr>
          <a:xfrm>
            <a:off x="864180" y="885825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5D8E7E-3018-494B-8CFB-B14D6DB8C891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87BAD7F-15AA-466F-9A24-24AFA3BCC378}"/>
              </a:ext>
            </a:extLst>
          </p:cNvPr>
          <p:cNvSpPr txBox="1"/>
          <p:nvPr/>
        </p:nvSpPr>
        <p:spPr>
          <a:xfrm>
            <a:off x="15468600" y="8216692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면적당 월세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AFC31E-BE05-4F60-94C1-5CA654FB1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46"/>
          <a:stretch/>
        </p:blipFill>
        <p:spPr>
          <a:xfrm>
            <a:off x="9158287" y="1719066"/>
            <a:ext cx="8838762" cy="6351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C7A47E-3F0F-4B3B-8855-FF2DEA034F36}"/>
              </a:ext>
            </a:extLst>
          </p:cNvPr>
          <p:cNvSpPr txBox="1"/>
          <p:nvPr/>
        </p:nvSpPr>
        <p:spPr>
          <a:xfrm>
            <a:off x="5105400" y="818438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 면적당 매매금액</a:t>
            </a: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9C88E295-52FF-48EA-B11E-B29920251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528897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AF4680-4952-4BD2-9FB1-2F34D86E0E56}"/>
              </a:ext>
            </a:extLst>
          </p:cNvPr>
          <p:cNvSpPr/>
          <p:nvPr/>
        </p:nvSpPr>
        <p:spPr>
          <a:xfrm>
            <a:off x="452448" y="1850623"/>
            <a:ext cx="3428508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매매가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059F47-4574-44CE-9D02-8E4085622F5C}"/>
              </a:ext>
            </a:extLst>
          </p:cNvPr>
          <p:cNvSpPr/>
          <p:nvPr/>
        </p:nvSpPr>
        <p:spPr>
          <a:xfrm>
            <a:off x="9362604" y="1850622"/>
            <a:ext cx="3428508" cy="126770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r>
              <a:rPr lang="ko-KR" altLang="en-US" sz="2400" b="1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56299-EB5D-4ACF-935F-D7A88ECDA30F}"/>
              </a:ext>
            </a:extLst>
          </p:cNvPr>
          <p:cNvSpPr txBox="1"/>
          <p:nvPr/>
        </p:nvSpPr>
        <p:spPr>
          <a:xfrm>
            <a:off x="2987040" y="685561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err="1">
                <a:solidFill>
                  <a:srgbClr val="FF0000"/>
                </a:solidFill>
                <a:ea typeface="나눔고딕" panose="020D0604000000000000"/>
              </a:rPr>
              <a:t>정부세종청사</a:t>
            </a:r>
            <a:endParaRPr lang="ko-KR" altLang="en-US" sz="2000" b="1">
              <a:solidFill>
                <a:srgbClr val="FF0000"/>
              </a:solidFill>
              <a:ea typeface="나눔고딕" panose="020D0604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4DAD3E-CFAB-4858-B336-9FB0D06829FA}"/>
              </a:ext>
            </a:extLst>
          </p:cNvPr>
          <p:cNvSpPr txBox="1"/>
          <p:nvPr/>
        </p:nvSpPr>
        <p:spPr>
          <a:xfrm>
            <a:off x="6619404" y="733792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정부세종</a:t>
            </a:r>
            <a:r>
              <a:rPr lang="en-US" altLang="ko-KR" sz="2000" b="1">
                <a:solidFill>
                  <a:srgbClr val="FF0000"/>
                </a:solidFill>
                <a:ea typeface="나눔고딕" panose="020D0604000000000000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청사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E50B49-F5A6-4C3C-B090-9A0E2169309A}"/>
              </a:ext>
            </a:extLst>
          </p:cNvPr>
          <p:cNvSpPr txBox="1"/>
          <p:nvPr/>
        </p:nvSpPr>
        <p:spPr>
          <a:xfrm>
            <a:off x="310044" y="743893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충남대학병원</a:t>
            </a:r>
          </a:p>
        </p:txBody>
      </p:sp>
    </p:spTree>
    <p:extLst>
      <p:ext uri="{BB962C8B-B14F-4D97-AF65-F5344CB8AC3E}">
        <p14:creationId xmlns:p14="http://schemas.microsoft.com/office/powerpoint/2010/main" val="3301349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2CACD-AEBB-4799-A7BB-92D98CD42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" r="12007" b="2422"/>
          <a:stretch/>
        </p:blipFill>
        <p:spPr>
          <a:xfrm>
            <a:off x="290951" y="1719066"/>
            <a:ext cx="8700649" cy="632003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7FEBA-36C2-4CC6-BB88-C3AB3BCD6F8F}"/>
              </a:ext>
            </a:extLst>
          </p:cNvPr>
          <p:cNvSpPr/>
          <p:nvPr/>
        </p:nvSpPr>
        <p:spPr>
          <a:xfrm>
            <a:off x="864180" y="8858250"/>
            <a:ext cx="1643322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그러나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/>
                <a:cs typeface="+mn-cs"/>
              </a:rPr>
              <a:t>면적당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 월세 보증금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은 면적당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매매금액과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반대의 양상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을 보입니다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매매 금액이 높은 단지가 오히려 월세 보증금이 낮게 형성되어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9EB371-F0F6-49BB-B28D-FDC7DD899BEF}"/>
              </a:ext>
            </a:extLst>
          </p:cNvPr>
          <p:cNvCxnSpPr>
            <a:cxnSpLocks/>
          </p:cNvCxnSpPr>
          <p:nvPr/>
        </p:nvCxnSpPr>
        <p:spPr>
          <a:xfrm>
            <a:off x="864180" y="885825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5D8E7E-3018-494B-8CFB-B14D6DB8C891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1E7839-BE01-4AF3-B872-EAC152325169}"/>
              </a:ext>
            </a:extLst>
          </p:cNvPr>
          <p:cNvSpPr txBox="1"/>
          <p:nvPr/>
        </p:nvSpPr>
        <p:spPr>
          <a:xfrm>
            <a:off x="5105400" y="818438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 면적당 매매금액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7BAD7F-15AA-466F-9A24-24AFA3BCC378}"/>
              </a:ext>
            </a:extLst>
          </p:cNvPr>
          <p:cNvSpPr txBox="1"/>
          <p:nvPr/>
        </p:nvSpPr>
        <p:spPr>
          <a:xfrm>
            <a:off x="14478000" y="8216692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면적당 월세 보증금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E34F80-FF25-40C3-9F40-8EDB3DABD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6" r="9576"/>
          <a:stretch/>
        </p:blipFill>
        <p:spPr>
          <a:xfrm>
            <a:off x="9206351" y="1716765"/>
            <a:ext cx="8700649" cy="6320034"/>
          </a:xfrm>
          <a:prstGeom prst="rect">
            <a:avLst/>
          </a:prstGeom>
        </p:spPr>
      </p:pic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9062EAC3-D47B-4714-AACF-4D4336373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104853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57E18A-09A6-40CB-809E-7A5AD5D90D97}"/>
              </a:ext>
            </a:extLst>
          </p:cNvPr>
          <p:cNvSpPr/>
          <p:nvPr/>
        </p:nvSpPr>
        <p:spPr>
          <a:xfrm>
            <a:off x="452448" y="1850623"/>
            <a:ext cx="3428508" cy="12677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매매가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8EE6D1-DF88-4C30-A8E1-4C4627F98470}"/>
              </a:ext>
            </a:extLst>
          </p:cNvPr>
          <p:cNvSpPr/>
          <p:nvPr/>
        </p:nvSpPr>
        <p:spPr>
          <a:xfrm>
            <a:off x="9362604" y="1850622"/>
            <a:ext cx="3428508" cy="147169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 보증금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58F94-802C-4B2D-A41C-97042BDE5E7C}"/>
              </a:ext>
            </a:extLst>
          </p:cNvPr>
          <p:cNvSpPr txBox="1"/>
          <p:nvPr/>
        </p:nvSpPr>
        <p:spPr>
          <a:xfrm>
            <a:off x="2987040" y="685561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err="1">
                <a:solidFill>
                  <a:srgbClr val="FF0000"/>
                </a:solidFill>
                <a:ea typeface="나눔고딕" panose="020D0604000000000000"/>
              </a:rPr>
              <a:t>정부세종청사</a:t>
            </a:r>
            <a:endParaRPr lang="ko-KR" altLang="en-US" sz="2000" b="1">
              <a:solidFill>
                <a:srgbClr val="FF0000"/>
              </a:solidFill>
              <a:ea typeface="나눔고딕" panose="020D0604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132BF-E9DA-40FC-AFB5-A4BA4661DDD1}"/>
              </a:ext>
            </a:extLst>
          </p:cNvPr>
          <p:cNvSpPr txBox="1"/>
          <p:nvPr/>
        </p:nvSpPr>
        <p:spPr>
          <a:xfrm>
            <a:off x="6619404" y="733792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정부세종</a:t>
            </a:r>
            <a:r>
              <a:rPr lang="en-US" altLang="ko-KR" sz="2000" b="1">
                <a:solidFill>
                  <a:srgbClr val="FF0000"/>
                </a:solidFill>
                <a:ea typeface="나눔고딕" panose="020D0604000000000000"/>
              </a:rPr>
              <a:t>2</a:t>
            </a:r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청사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ABDEE-9A05-4BF4-B679-C6FD0ABDD360}"/>
              </a:ext>
            </a:extLst>
          </p:cNvPr>
          <p:cNvSpPr txBox="1"/>
          <p:nvPr/>
        </p:nvSpPr>
        <p:spPr>
          <a:xfrm>
            <a:off x="310044" y="7438936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>
                <a:solidFill>
                  <a:srgbClr val="FF0000"/>
                </a:solidFill>
                <a:ea typeface="나눔고딕" panose="020D0604000000000000"/>
              </a:rPr>
              <a:t>충남대학병원</a:t>
            </a:r>
          </a:p>
        </p:txBody>
      </p:sp>
    </p:spTree>
    <p:extLst>
      <p:ext uri="{BB962C8B-B14F-4D97-AF65-F5344CB8AC3E}">
        <p14:creationId xmlns:p14="http://schemas.microsoft.com/office/powerpoint/2010/main" val="288888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5BDF2-6F23-4561-9484-2EA9C580C286}"/>
              </a:ext>
            </a:extLst>
          </p:cNvPr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오피스텔매매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7FEBA-36C2-4CC6-BB88-C3AB3BCD6F8F}"/>
              </a:ext>
            </a:extLst>
          </p:cNvPr>
          <p:cNvSpPr/>
          <p:nvPr/>
        </p:nvSpPr>
        <p:spPr>
          <a:xfrm>
            <a:off x="864180" y="8858250"/>
            <a:ext cx="16433220" cy="131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그 이유는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/>
                <a:cs typeface="+mn-cs"/>
              </a:rPr>
              <a:t>월세가 높을수록 월세 보증금은 낮게 받는 월세 거래의 관행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때문입니다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위 지도를 비교해보면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월세가 높은 단지가 오히려 월세 보증금이 낮은 것을 볼 수 있습니다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/>
                <a:cs typeface="+mn-cs"/>
              </a:rPr>
              <a:t>.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9EB371-F0F6-49BB-B28D-FDC7DD899BEF}"/>
              </a:ext>
            </a:extLst>
          </p:cNvPr>
          <p:cNvCxnSpPr>
            <a:cxnSpLocks/>
          </p:cNvCxnSpPr>
          <p:nvPr/>
        </p:nvCxnSpPr>
        <p:spPr>
          <a:xfrm>
            <a:off x="864180" y="885825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25D8E7E-3018-494B-8CFB-B14D6DB8C891}"/>
              </a:ext>
            </a:extLst>
          </p:cNvPr>
          <p:cNvCxnSpPr>
            <a:cxnSpLocks/>
          </p:cNvCxnSpPr>
          <p:nvPr/>
        </p:nvCxnSpPr>
        <p:spPr>
          <a:xfrm>
            <a:off x="864180" y="10130790"/>
            <a:ext cx="16433220" cy="0"/>
          </a:xfrm>
          <a:prstGeom prst="line">
            <a:avLst/>
          </a:prstGeom>
          <a:ln w="412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1E7839-BE01-4AF3-B872-EAC152325169}"/>
              </a:ext>
            </a:extLst>
          </p:cNvPr>
          <p:cNvSpPr txBox="1"/>
          <p:nvPr/>
        </p:nvSpPr>
        <p:spPr>
          <a:xfrm>
            <a:off x="5410200" y="818438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 면적당 월세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7BAD7F-15AA-466F-9A24-24AFA3BCC378}"/>
              </a:ext>
            </a:extLst>
          </p:cNvPr>
          <p:cNvSpPr txBox="1"/>
          <p:nvPr/>
        </p:nvSpPr>
        <p:spPr>
          <a:xfrm>
            <a:off x="14478000" y="8216692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나눔고딕" panose="020D0604000000000000"/>
                <a:cs typeface="+mn-cs"/>
              </a:rPr>
              <a:t>▲ 면적당 월세 보증금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E34F80-FF25-40C3-9F40-8EDB3DABD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6" r="9576"/>
          <a:stretch/>
        </p:blipFill>
        <p:spPr>
          <a:xfrm>
            <a:off x="9206351" y="1716765"/>
            <a:ext cx="8700649" cy="6320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6B0574-8E42-4316-BA46-5A533FD0D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46"/>
          <a:stretch/>
        </p:blipFill>
        <p:spPr>
          <a:xfrm>
            <a:off x="150457" y="1719066"/>
            <a:ext cx="8838762" cy="63510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CF2F79-D607-4974-9B80-E0B183DEA79B}"/>
              </a:ext>
            </a:extLst>
          </p:cNvPr>
          <p:cNvSpPr/>
          <p:nvPr/>
        </p:nvSpPr>
        <p:spPr>
          <a:xfrm>
            <a:off x="9362604" y="1850622"/>
            <a:ext cx="3428508" cy="147169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endParaRPr lang="en-US" altLang="ko-KR" sz="24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 보증금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100E1D-BD6A-4E7B-9DE0-F940F3A828D8}"/>
              </a:ext>
            </a:extLst>
          </p:cNvPr>
          <p:cNvSpPr/>
          <p:nvPr/>
        </p:nvSpPr>
        <p:spPr>
          <a:xfrm>
            <a:off x="381000" y="1870891"/>
            <a:ext cx="3428508" cy="126770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원기둥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lang="ko-KR" altLang="en-US" sz="24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면적당 </a:t>
            </a:r>
            <a:r>
              <a:rPr lang="ko-KR" altLang="en-US" sz="2400" b="1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월세금</a:t>
            </a:r>
            <a:endParaRPr lang="en-US" altLang="ko-KR" sz="24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높이가 높을 수록 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금액이 높습니다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.)</a:t>
            </a:r>
          </a:p>
        </p:txBody>
      </p:sp>
      <p:graphicFrame>
        <p:nvGraphicFramePr>
          <p:cNvPr id="16" name="다이어그램 12">
            <a:extLst>
              <a:ext uri="{FF2B5EF4-FFF2-40B4-BE49-F238E27FC236}">
                <a16:creationId xmlns:a16="http://schemas.microsoft.com/office/drawing/2014/main" id="{63D81C22-0604-46A7-91AE-CAB84E70B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309736"/>
              </p:ext>
            </p:extLst>
          </p:nvPr>
        </p:nvGraphicFramePr>
        <p:xfrm>
          <a:off x="-30480" y="-416281"/>
          <a:ext cx="18303240" cy="175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25403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5541" y="0"/>
            <a:ext cx="5420173" cy="10322209"/>
            <a:chOff x="12865541" y="0"/>
            <a:chExt cx="5420173" cy="10322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689" y="831375"/>
            <a:ext cx="11584712" cy="8624250"/>
            <a:chOff x="1167753" y="831375"/>
            <a:chExt cx="14792493" cy="8624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753" y="831375"/>
              <a:ext cx="14792493" cy="862425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3400" y="472125"/>
            <a:ext cx="7875389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1" i="0" u="none" strike="noStrike" kern="0" cap="none" spc="-300" normalizeH="0" baseline="0" noProof="0">
                <a:ln>
                  <a:noFill/>
                </a:ln>
                <a:solidFill>
                  <a:srgbClr val="E52827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오피스텔 분석 결과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C1146-C41C-4F75-B281-B15A38E4B91C}"/>
              </a:ext>
            </a:extLst>
          </p:cNvPr>
          <p:cNvSpPr/>
          <p:nvPr/>
        </p:nvSpPr>
        <p:spPr>
          <a:xfrm>
            <a:off x="533400" y="2062697"/>
            <a:ext cx="11584712" cy="219047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오피스텔은 정부청사 등의 기관이 입지한 </a:t>
            </a:r>
            <a:endParaRPr kumimoji="0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나성동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어진동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도담동의 상권 가운데 입지해 있습니다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.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FFDEA9-A6C0-4A33-BC6A-C753DED7E851}"/>
              </a:ext>
            </a:extLst>
          </p:cNvPr>
          <p:cNvSpPr/>
          <p:nvPr/>
        </p:nvSpPr>
        <p:spPr>
          <a:xfrm>
            <a:off x="533400" y="4389257"/>
            <a:ext cx="11584712" cy="219047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오피스텔에는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2~30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대의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1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인 가구가 거주합니다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.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B4357-89AF-4AE9-A2FA-B4CF1EB97CAA}"/>
              </a:ext>
            </a:extLst>
          </p:cNvPr>
          <p:cNvSpPr/>
          <p:nvPr/>
        </p:nvSpPr>
        <p:spPr>
          <a:xfrm>
            <a:off x="533400" y="6709012"/>
            <a:ext cx="11584712" cy="219047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오피스텔의 매매가격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전세 보증금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월세의 경향은 유사하나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월세 보증금의 경우 이와 반대의 경향을 보입니다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/>
                <a:cs typeface="+mn-cs"/>
              </a:rPr>
              <a:t>.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8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322209" cy="3044159"/>
            <a:chOff x="-19048" y="0"/>
            <a:chExt cx="18322209" cy="304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322209" cy="3044159"/>
            </a:xfrm>
            <a:prstGeom prst="rect">
              <a:avLst/>
            </a:prstGeom>
          </p:spPr>
        </p:pic>
      </p:grpSp>
      <p:sp>
        <p:nvSpPr>
          <p:cNvPr id="2" name="Object 6"/>
          <p:cNvSpPr txBox="1"/>
          <p:nvPr/>
        </p:nvSpPr>
        <p:spPr>
          <a:xfrm>
            <a:off x="685800" y="1028700"/>
            <a:ext cx="12725400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세종시 연령별</a:t>
            </a:r>
            <a:r>
              <a:rPr lang="en-US" altLang="ko-KR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 </a:t>
            </a:r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거주인구정보</a:t>
            </a:r>
            <a:r>
              <a:rPr lang="en-US" altLang="ko-KR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 </a:t>
            </a:r>
            <a:r>
              <a:rPr lang="ko-KR" altLang="en-US" sz="6800" b="1" kern="0" spc="-300">
                <a:solidFill>
                  <a:srgbClr val="E52827"/>
                </a:solidFill>
                <a:latin typeface="나눔스퀘어 ExtraBold" pitchFamily="34" charset="0"/>
                <a:ea typeface="나눔고딕" panose="020D0604000000000000"/>
              </a:rPr>
              <a:t>격자</a:t>
            </a:r>
            <a:endParaRPr lang="en-US" b="1">
              <a:ea typeface="나눔고딕" panose="020D0604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78760-791B-497A-9CCC-C2729701F307}"/>
              </a:ext>
            </a:extLst>
          </p:cNvPr>
          <p:cNvSpPr txBox="1"/>
          <p:nvPr/>
        </p:nvSpPr>
        <p:spPr>
          <a:xfrm>
            <a:off x="874356" y="4072859"/>
            <a:ext cx="1653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세종시 사업체 매출정보와 비슷하게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이 데이터는 세종시를 격자로 나누고</a:t>
            </a:r>
            <a:r>
              <a:rPr lang="en-US" altLang="ko-KR" sz="4000">
                <a:ea typeface="나눔고딕" panose="020D0604000000000000"/>
              </a:rPr>
              <a:t>,</a:t>
            </a:r>
            <a:r>
              <a:rPr lang="ko-KR" altLang="en-US" sz="4000">
                <a:ea typeface="나눔고딕" panose="020D0604000000000000"/>
              </a:rPr>
              <a:t> 그 </a:t>
            </a:r>
            <a:r>
              <a:rPr lang="ko-KR" altLang="en-US" sz="4000" b="1">
                <a:ea typeface="나눔고딕" panose="020D0604000000000000"/>
              </a:rPr>
              <a:t>격자별로 연령별 거주인구정보가 정리된 데이터</a:t>
            </a:r>
            <a:r>
              <a:rPr lang="ko-KR" altLang="en-US" sz="4000">
                <a:ea typeface="나눔고딕" panose="020D0604000000000000"/>
              </a:rPr>
              <a:t>입니다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결측치로만 이루어진 격자</a:t>
            </a:r>
            <a:r>
              <a:rPr lang="en-US" altLang="ko-KR" sz="4000">
                <a:ea typeface="나눔고딕" panose="020D0604000000000000"/>
              </a:rPr>
              <a:t>(</a:t>
            </a:r>
            <a:r>
              <a:rPr lang="ko-KR" altLang="en-US" sz="4000">
                <a:ea typeface="나눔고딕" panose="020D0604000000000000"/>
              </a:rPr>
              <a:t>행</a:t>
            </a:r>
            <a:r>
              <a:rPr lang="en-US" altLang="ko-KR" sz="4000">
                <a:ea typeface="나눔고딕" panose="020D0604000000000000"/>
              </a:rPr>
              <a:t>)</a:t>
            </a:r>
            <a:r>
              <a:rPr lang="ko-KR" altLang="en-US" sz="4000">
                <a:ea typeface="나눔고딕" panose="020D0604000000000000"/>
              </a:rPr>
              <a:t>는 데이터에서 </a:t>
            </a:r>
            <a:r>
              <a:rPr lang="ko-KR" altLang="en-US" sz="4000" b="1">
                <a:ea typeface="나눔고딕" panose="020D0604000000000000"/>
              </a:rPr>
              <a:t>제외</a:t>
            </a:r>
            <a:r>
              <a:rPr lang="ko-KR" altLang="en-US" sz="4000">
                <a:ea typeface="나눔고딕" panose="020D0604000000000000"/>
              </a:rPr>
              <a:t>했습니다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>
                <a:ea typeface="나눔고딕" panose="020D0604000000000000"/>
              </a:rPr>
              <a:t>연도별로 거주인구가 기재되어 있는데</a:t>
            </a:r>
            <a:r>
              <a:rPr lang="en-US" altLang="ko-KR" sz="4000">
                <a:ea typeface="나눔고딕" panose="020D0604000000000000"/>
              </a:rPr>
              <a:t>, </a:t>
            </a:r>
            <a:r>
              <a:rPr lang="ko-KR" altLang="en-US" sz="4000">
                <a:ea typeface="나눔고딕" panose="020D0604000000000000"/>
              </a:rPr>
              <a:t>이에 대한 </a:t>
            </a:r>
            <a:r>
              <a:rPr lang="ko-KR" altLang="en-US" sz="4000" b="1">
                <a:ea typeface="나눔고딕" panose="020D0604000000000000"/>
              </a:rPr>
              <a:t>연령별 총 평균 거주 인구수</a:t>
            </a:r>
            <a:r>
              <a:rPr lang="ko-KR" altLang="en-US" sz="4000">
                <a:ea typeface="나눔고딕" panose="020D0604000000000000"/>
              </a:rPr>
              <a:t>를 구해 활용했습니다</a:t>
            </a:r>
            <a:r>
              <a:rPr lang="en-US" altLang="ko-KR" sz="4000">
                <a:ea typeface="나눔고딕" panose="020D0604000000000000"/>
              </a:rPr>
              <a:t>. </a:t>
            </a:r>
            <a:r>
              <a:rPr lang="ko-KR" altLang="en-US" sz="4000">
                <a:ea typeface="나눔고딕" panose="020D0604000000000000"/>
              </a:rPr>
              <a:t>평균 계산 시 결측값은 </a:t>
            </a:r>
            <a:r>
              <a:rPr lang="en-US" altLang="ko-KR" sz="4000">
                <a:ea typeface="나눔고딕" panose="020D0604000000000000"/>
              </a:rPr>
              <a:t>0</a:t>
            </a:r>
            <a:r>
              <a:rPr lang="ko-KR" altLang="en-US" sz="4000">
                <a:ea typeface="나눔고딕" panose="020D0604000000000000"/>
              </a:rPr>
              <a:t>으로 간주했습니다</a:t>
            </a:r>
            <a:r>
              <a:rPr lang="en-US" altLang="ko-KR" sz="4000">
                <a:ea typeface="나눔고딕" panose="020D0604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66141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755875" y="3432070"/>
            <a:ext cx="3617096" cy="3337059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00" b="0" i="0" u="none" strike="noStrike" kern="0" cap="none" spc="-60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Bold" pitchFamily="34" charset="0"/>
              </a:rPr>
              <a:t>05.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48484" y="4396741"/>
            <a:ext cx="2372316" cy="1242060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0" i="0" u="none" strike="noStrike" kern="0" cap="none" spc="-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제언</a:t>
            </a:r>
            <a:endParaRPr kumimoji="0" lang="en-US" altLang="ko-KR" sz="6500" b="0" i="0" u="none" strike="noStrike" kern="0" cap="none" spc="-3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2FF9558-38F5-4F81-B82B-5B84404D308A}"/>
              </a:ext>
            </a:extLst>
          </p:cNvPr>
          <p:cNvGrpSpPr/>
          <p:nvPr/>
        </p:nvGrpSpPr>
        <p:grpSpPr>
          <a:xfrm>
            <a:off x="1400841" y="-17605"/>
            <a:ext cx="5420173" cy="10322209"/>
            <a:chOff x="12865541" y="0"/>
            <a:chExt cx="5420173" cy="1032220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1963A63-525C-466C-972E-96230C78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990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62E5B256-E4B7-4D1E-8531-1EF6F9E28399}"/>
              </a:ext>
            </a:extLst>
          </p:cNvPr>
          <p:cNvGrpSpPr/>
          <p:nvPr/>
        </p:nvGrpSpPr>
        <p:grpSpPr>
          <a:xfrm>
            <a:off x="0" y="-12160"/>
            <a:ext cx="9362604" cy="10299160"/>
            <a:chOff x="0" y="-6723"/>
            <a:chExt cx="9362604" cy="10299160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EBB701DB-67E5-4C47-A98D-5F18D525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3400" y="152651"/>
            <a:ext cx="7875389" cy="1554247"/>
          </a:xfrm>
          <a:prstGeom prst="rect">
            <a:avLst/>
          </a:prstGeom>
          <a:noFill/>
        </p:spPr>
        <p:txBody>
          <a:bodyPr wrap="square" rtlCol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1" i="0" u="none" strike="noStrike" kern="0" cap="none" spc="-300" normalizeH="0" baseline="0" noProof="0">
                <a:ln>
                  <a:noFill/>
                </a:ln>
                <a:solidFill>
                  <a:srgbClr val="E52827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제언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6C1146-C41C-4F75-B281-B15A38E4B91C}"/>
              </a:ext>
            </a:extLst>
          </p:cNvPr>
          <p:cNvSpPr/>
          <p:nvPr/>
        </p:nvSpPr>
        <p:spPr>
          <a:xfrm>
            <a:off x="533400" y="1315937"/>
            <a:ext cx="17205960" cy="219047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주택 시장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, 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특히 아파트를 보았을 때 세종시는 현재 매우 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불균형적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입니다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. </a:t>
            </a:r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행정중심복합도시에만 아파트와 공공기관이 밀집되어 있으며 </a:t>
            </a:r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그에 따라 높은 집값을 형성하고 있습니다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.</a:t>
            </a:r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FFDEA9-A6C0-4A33-BC6A-C753DED7E851}"/>
              </a:ext>
            </a:extLst>
          </p:cNvPr>
          <p:cNvSpPr/>
          <p:nvPr/>
        </p:nvSpPr>
        <p:spPr>
          <a:xfrm>
            <a:off x="533400" y="3688216"/>
            <a:ext cx="17205960" cy="350506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또한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, 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행정중심복합도시로의 전입 인구를 보면 수도권보다는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,</a:t>
            </a: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조치원읍과 주변 충청 지역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에서 오는 인원이 많습니다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. </a:t>
            </a:r>
          </a:p>
          <a:p>
            <a:pPr algn="ctr"/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수도권의 인구 과밀화를 해결한다는 원래 목적과는 다르게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, </a:t>
            </a: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현재의 세종시는 수도권에 집중된 인구를 분산시키는 것보다는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 </a:t>
            </a: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주변 지역의 인구를 흡수하면서 인구 증가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가 이루어지고 있는 것입니다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B4357-89AF-4AE9-A2FA-B4CF1EB97CAA}"/>
              </a:ext>
            </a:extLst>
          </p:cNvPr>
          <p:cNvSpPr/>
          <p:nvPr/>
        </p:nvSpPr>
        <p:spPr>
          <a:xfrm>
            <a:off x="533400" y="7405561"/>
            <a:ext cx="17205960" cy="27287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세종시가 지속 가능하고 전 국토 차원에서 바람직한 발전을 이루고자 한다면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, </a:t>
            </a:r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위와 같은 불균형적 발전과 인구 흡수 현상을 고민해봐야 할 것입니다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. </a:t>
            </a:r>
          </a:p>
          <a:p>
            <a:pPr algn="ctr"/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이를 위해 세종시는 보다 </a:t>
            </a:r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매력적인 인구 유인책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과 </a:t>
            </a:r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/>
            </a:endParaRPr>
          </a:p>
          <a:p>
            <a:pPr algn="ctr"/>
            <a:r>
              <a:rPr lang="ko-KR" altLang="en-US" sz="3200" b="1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주택 환경</a:t>
            </a:r>
            <a:r>
              <a:rPr lang="ko-KR" altLang="en-US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을 균형적으로 조성할 필요가 있습니다</a:t>
            </a:r>
            <a:r>
              <a:rPr lang="en-US" altLang="ko-KR" sz="3200">
                <a:solidFill>
                  <a:schemeClr val="tx1"/>
                </a:solidFill>
                <a:latin typeface="나눔고딕" panose="020D0604000000000000" pitchFamily="50" charset="-127"/>
                <a:ea typeface="나눔고딕"/>
              </a:rPr>
              <a:t>. </a:t>
            </a:r>
            <a:endParaRPr lang="en-US" altLang="ko-KR" sz="32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836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27241" y="3460015"/>
            <a:ext cx="11357760" cy="249063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0900" kern="0" spc="-400">
                <a:solidFill>
                  <a:srgbClr val="EEEEEE"/>
                </a:solidFill>
                <a:latin typeface="netmarble Bold" pitchFamily="34" charset="0"/>
                <a:cs typeface="netmarble Bold" pitchFamily="34" charset="0"/>
              </a:rPr>
              <a:t>THANK YOU</a:t>
            </a:r>
            <a:endParaRPr lang="en-US"/>
          </a:p>
        </p:txBody>
      </p:sp>
      <p:sp>
        <p:nvSpPr>
          <p:cNvPr id="16" name="Object 16"/>
          <p:cNvSpPr txBox="1"/>
          <p:nvPr/>
        </p:nvSpPr>
        <p:spPr>
          <a:xfrm>
            <a:off x="4921008" y="5668683"/>
            <a:ext cx="7034814" cy="114282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000" kern="0" spc="-200">
                <a:solidFill>
                  <a:srgbClr val="FFFFFF"/>
                </a:solidFill>
                <a:latin typeface="나눔스퀘어 Light" pitchFamily="34" charset="0"/>
                <a:cs typeface="나눔스퀘어 Light" pitchFamily="34" charset="0"/>
              </a:rPr>
              <a:t>감사합니다</a:t>
            </a:r>
            <a:endParaRPr 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832075" y="2933700"/>
            <a:ext cx="3617096" cy="33370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600" kern="0" spc="-600">
                <a:solidFill>
                  <a:srgbClr val="EEEE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나눔스퀘어 Bold" pitchFamily="34" charset="0"/>
              </a:rPr>
              <a:t>01.</a:t>
            </a:r>
            <a:endParaRPr 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4547" y="3924299"/>
            <a:ext cx="7365820" cy="30623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5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</a:t>
            </a:r>
            <a:endParaRPr lang="en-US" altLang="ko-KR" sz="65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2FF9558-38F5-4F81-B82B-5B84404D308A}"/>
              </a:ext>
            </a:extLst>
          </p:cNvPr>
          <p:cNvGrpSpPr/>
          <p:nvPr/>
        </p:nvGrpSpPr>
        <p:grpSpPr>
          <a:xfrm>
            <a:off x="1400841" y="-17605"/>
            <a:ext cx="5420173" cy="10322209"/>
            <a:chOff x="12865541" y="0"/>
            <a:chExt cx="5420173" cy="10322209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E1963A63-525C-466C-972E-96230C78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38B311-54FA-49FF-909B-846374A8ECBD}"/>
              </a:ext>
            </a:extLst>
          </p:cNvPr>
          <p:cNvSpPr txBox="1"/>
          <p:nvPr/>
        </p:nvSpPr>
        <p:spPr>
          <a:xfrm>
            <a:off x="8853564" y="5501211"/>
            <a:ext cx="786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36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매매데이터로 주택특성 분석</a:t>
            </a:r>
            <a:endParaRPr lang="en-US" altLang="ko-KR" sz="3600" kern="0" spc="-30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3600" kern="0" spc="-3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전월세데이터로 주택특성 분석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160"/>
            <a:ext cx="9362604" cy="1029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9700" y="7546951"/>
            <a:ext cx="1159483" cy="925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104865" y="442178"/>
            <a:ext cx="16189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오피스텔매매</a:t>
            </a:r>
            <a:endParaRPr/>
          </a:p>
        </p:txBody>
      </p:sp>
      <p:grpSp>
        <p:nvGrpSpPr>
          <p:cNvPr id="149" name="Google Shape;149;p9"/>
          <p:cNvGrpSpPr/>
          <p:nvPr/>
        </p:nvGrpSpPr>
        <p:grpSpPr>
          <a:xfrm>
            <a:off x="-25452" y="-6020"/>
            <a:ext cx="18293183" cy="896394"/>
            <a:chOff x="5028" y="3057002"/>
            <a:chExt cx="18293183" cy="896394"/>
          </a:xfrm>
        </p:grpSpPr>
        <p:sp>
          <p:nvSpPr>
            <p:cNvPr id="150" name="Google Shape;150;p9"/>
            <p:cNvSpPr/>
            <p:nvPr/>
          </p:nvSpPr>
          <p:spPr>
            <a:xfrm>
              <a:off x="5028" y="3057002"/>
              <a:ext cx="2981585" cy="896394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25400" cap="flat" cmpd="sng">
              <a:solidFill>
                <a:srgbClr val="EEEC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 txBox="1"/>
            <p:nvPr/>
          </p:nvSpPr>
          <p:spPr>
            <a:xfrm>
              <a:off x="453225" y="3057002"/>
              <a:ext cx="2085191" cy="896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marR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</a:pPr>
              <a:r>
                <a:rPr lang="ko-KR" altLang="en-US" sz="280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아파트 매매</a:t>
              </a:r>
              <a:endParaRPr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695286" y="3133196"/>
              <a:ext cx="304540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412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 txBox="1"/>
            <p:nvPr/>
          </p:nvSpPr>
          <p:spPr>
            <a:xfrm>
              <a:off x="3067290" y="3133196"/>
              <a:ext cx="230139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기본적 시각화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5480290" y="3133196"/>
              <a:ext cx="3370891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 txBox="1"/>
            <p:nvPr/>
          </p:nvSpPr>
          <p:spPr>
            <a:xfrm>
              <a:off x="5852294" y="3133196"/>
              <a:ext cx="2626884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학군과의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590779" y="3133196"/>
              <a:ext cx="331981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 txBox="1"/>
            <p:nvPr/>
          </p:nvSpPr>
          <p:spPr>
            <a:xfrm>
              <a:off x="8962783" y="3133196"/>
              <a:ext cx="257580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상권과의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1650192" y="3133196"/>
              <a:ext cx="3798565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 txBox="1"/>
            <p:nvPr/>
          </p:nvSpPr>
          <p:spPr>
            <a:xfrm>
              <a:off x="12022196" y="3133196"/>
              <a:ext cx="3054558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공공기관과의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5188355" y="3133196"/>
              <a:ext cx="3109856" cy="744007"/>
            </a:xfrm>
            <a:prstGeom prst="chevron">
              <a:avLst>
                <a:gd name="adj" fmla="val 50000"/>
              </a:avLst>
            </a:prstGeom>
            <a:solidFill>
              <a:srgbClr val="CBCED6">
                <a:alpha val="89803"/>
              </a:srgbClr>
            </a:solidFill>
            <a:ln w="25400" cap="flat" cmpd="sng">
              <a:solidFill>
                <a:srgbClr val="CBCED6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15560359" y="3133196"/>
              <a:ext cx="2365849" cy="744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825" tIns="18400" rIns="0" bIns="18400" anchor="ctr" anchorCtr="0">
              <a:noAutofit/>
            </a:bodyPr>
            <a:lstStyle/>
            <a:p>
              <a:pPr lvl="0" indent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altLang="en-US" sz="280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인구와의 관계</a:t>
              </a:r>
              <a:endParaRPr sz="28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69" name="Google Shape;169;p9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3867" t="4423" r="16794" b="4420"/>
          <a:stretch/>
        </p:blipFill>
        <p:spPr>
          <a:xfrm>
            <a:off x="221707" y="1076774"/>
            <a:ext cx="6258772" cy="895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99;p10">
            <a:extLst>
              <a:ext uri="{FF2B5EF4-FFF2-40B4-BE49-F238E27FC236}">
                <a16:creationId xmlns:a16="http://schemas.microsoft.com/office/drawing/2014/main" id="{9A462A27-D090-483A-8BCD-D93E9E72D289}"/>
              </a:ext>
            </a:extLst>
          </p:cNvPr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1133" t="-247" r="20406" b="248"/>
          <a:stretch/>
        </p:blipFill>
        <p:spPr>
          <a:xfrm>
            <a:off x="6702186" y="1163060"/>
            <a:ext cx="5050242" cy="865595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타원 1">
            <a:extLst>
              <a:ext uri="{FF2B5EF4-FFF2-40B4-BE49-F238E27FC236}">
                <a16:creationId xmlns:a16="http://schemas.microsoft.com/office/drawing/2014/main" id="{29259C40-D522-4E8B-A82E-0C3F10613BDC}"/>
              </a:ext>
            </a:extLst>
          </p:cNvPr>
          <p:cNvSpPr/>
          <p:nvPr/>
        </p:nvSpPr>
        <p:spPr>
          <a:xfrm>
            <a:off x="6990169" y="5599995"/>
            <a:ext cx="4373258" cy="42008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396;p17">
            <a:extLst>
              <a:ext uri="{FF2B5EF4-FFF2-40B4-BE49-F238E27FC236}">
                <a16:creationId xmlns:a16="http://schemas.microsoft.com/office/drawing/2014/main" id="{780017C9-66DF-4DE3-BAEA-7DFE591D28B1}"/>
              </a:ext>
            </a:extLst>
          </p:cNvPr>
          <p:cNvSpPr txBox="1"/>
          <p:nvPr/>
        </p:nvSpPr>
        <p:spPr>
          <a:xfrm>
            <a:off x="8111662" y="5099523"/>
            <a:ext cx="2323695" cy="400069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Calibri"/>
                <a:ea typeface="Calibri"/>
                <a:cs typeface="Calibri"/>
                <a:sym typeface="Calibri"/>
              </a:rPr>
              <a:t>행정중심복합도시</a:t>
            </a:r>
            <a:endParaRPr/>
          </a:p>
        </p:txBody>
      </p:sp>
      <p:pic>
        <p:nvPicPr>
          <p:cNvPr id="34" name="Graphic 2" descr="Arrow: Straight with solid fill">
            <a:extLst>
              <a:ext uri="{FF2B5EF4-FFF2-40B4-BE49-F238E27FC236}">
                <a16:creationId xmlns:a16="http://schemas.microsoft.com/office/drawing/2014/main" id="{9EF3FEDA-A386-4F4A-A034-5FA07D5B1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237256">
            <a:off x="4952378" y="6786243"/>
            <a:ext cx="2173924" cy="1485112"/>
          </a:xfrm>
          <a:prstGeom prst="rect">
            <a:avLst/>
          </a:prstGeom>
        </p:spPr>
      </p:pic>
      <p:sp>
        <p:nvSpPr>
          <p:cNvPr id="36" name="타원 1">
            <a:extLst>
              <a:ext uri="{FF2B5EF4-FFF2-40B4-BE49-F238E27FC236}">
                <a16:creationId xmlns:a16="http://schemas.microsoft.com/office/drawing/2014/main" id="{CDAFB260-959C-4381-9172-B1E39C0A4E29}"/>
              </a:ext>
            </a:extLst>
          </p:cNvPr>
          <p:cNvSpPr/>
          <p:nvPr/>
        </p:nvSpPr>
        <p:spPr>
          <a:xfrm>
            <a:off x="8669740" y="1395494"/>
            <a:ext cx="2197470" cy="211084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396;p17">
            <a:extLst>
              <a:ext uri="{FF2B5EF4-FFF2-40B4-BE49-F238E27FC236}">
                <a16:creationId xmlns:a16="http://schemas.microsoft.com/office/drawing/2014/main" id="{DA25915D-8643-4041-9DB5-D63ACF7F0C4A}"/>
              </a:ext>
            </a:extLst>
          </p:cNvPr>
          <p:cNvSpPr txBox="1"/>
          <p:nvPr/>
        </p:nvSpPr>
        <p:spPr>
          <a:xfrm>
            <a:off x="9032150" y="3652626"/>
            <a:ext cx="1472649" cy="400069"/>
          </a:xfrm>
          <a:prstGeom prst="rect">
            <a:avLst/>
          </a:prstGeom>
          <a:solidFill>
            <a:srgbClr val="D0D3D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Calibri"/>
                <a:cs typeface="Calibri"/>
                <a:sym typeface="Calibri"/>
              </a:rPr>
              <a:t>조치원읍</a:t>
            </a: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A134FC-CB0F-44AD-8329-14A4CB095B73}"/>
              </a:ext>
            </a:extLst>
          </p:cNvPr>
          <p:cNvSpPr txBox="1"/>
          <p:nvPr/>
        </p:nvSpPr>
        <p:spPr>
          <a:xfrm>
            <a:off x="12060776" y="2087785"/>
            <a:ext cx="6074577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해당 지도는 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2017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월부터 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2021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월까지의 세종시 아파트 매매 데이터를 바탕으로 아파트 단지의 분포와 </a:t>
            </a:r>
            <a:r>
              <a:rPr lang="ko-KR" altLang="en-US" sz="280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면적별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평균 가격을 표현한 것입니다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아파트 단지의 색깔이 빨간색에 가까울수록 매매 가격이 높은 것입니다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대다수의 아파트 단지가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행정중심복합도시에 가장 많이 몰려 있고</a:t>
            </a:r>
            <a:r>
              <a:rPr lang="en-US" altLang="ko-KR" sz="2800" b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두 번째로 </a:t>
            </a:r>
            <a:r>
              <a:rPr lang="ko-KR" altLang="en-US" sz="2800" b="1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조치원읍에</a:t>
            </a: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몰려 있으며 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나머지 지역에는 아파트 단지가 매우 적게 분포되어 있습니다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  <a:endParaRPr lang="ko-KR" altLang="en-US" sz="2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행정중심복합도시의 아파트 가격 또한 타지역보다 높은 것</a:t>
            </a:r>
            <a:r>
              <a:rPr lang="ko-KR" altLang="en-US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으로 나타납니다</a:t>
            </a:r>
            <a:r>
              <a:rPr lang="en-US" altLang="ko-KR" sz="280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  <a:endParaRPr lang="ko-KR" altLang="en-US" sz="280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cxnSp>
        <p:nvCxnSpPr>
          <p:cNvPr id="40" name="Google Shape;223;p11">
            <a:extLst>
              <a:ext uri="{FF2B5EF4-FFF2-40B4-BE49-F238E27FC236}">
                <a16:creationId xmlns:a16="http://schemas.microsoft.com/office/drawing/2014/main" id="{95FD83AC-33E0-4E7F-AF6E-272C867BE23E}"/>
              </a:ext>
            </a:extLst>
          </p:cNvPr>
          <p:cNvCxnSpPr>
            <a:cxnSpLocks/>
          </p:cNvCxnSpPr>
          <p:nvPr/>
        </p:nvCxnSpPr>
        <p:spPr>
          <a:xfrm>
            <a:off x="12202637" y="1143997"/>
            <a:ext cx="5445283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223;p11">
            <a:extLst>
              <a:ext uri="{FF2B5EF4-FFF2-40B4-BE49-F238E27FC236}">
                <a16:creationId xmlns:a16="http://schemas.microsoft.com/office/drawing/2014/main" id="{7A03ECE2-5B83-4A9C-8C95-F76865F9939A}"/>
              </a:ext>
            </a:extLst>
          </p:cNvPr>
          <p:cNvCxnSpPr>
            <a:cxnSpLocks/>
          </p:cNvCxnSpPr>
          <p:nvPr/>
        </p:nvCxnSpPr>
        <p:spPr>
          <a:xfrm>
            <a:off x="12202637" y="9800860"/>
            <a:ext cx="5445283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407996-7656-4098-A803-7B5262B97EEB}"/>
              </a:ext>
            </a:extLst>
          </p:cNvPr>
          <p:cNvSpPr txBox="1"/>
          <p:nvPr/>
        </p:nvSpPr>
        <p:spPr>
          <a:xfrm>
            <a:off x="11499124" y="1289513"/>
            <a:ext cx="7317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 데이터 기본 시각화 </a:t>
            </a:r>
            <a:r>
              <a:rPr lang="en-US" altLang="ko-KR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en-US" altLang="ko-KR" sz="2400" b="1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A32549A-C307-4C97-A493-ADBA83EC8D00}"/>
              </a:ext>
            </a:extLst>
          </p:cNvPr>
          <p:cNvSpPr/>
          <p:nvPr/>
        </p:nvSpPr>
        <p:spPr>
          <a:xfrm>
            <a:off x="1872800" y="1253841"/>
            <a:ext cx="2200274" cy="112685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332707-65C9-469E-87D0-4F45DE0A1028}"/>
              </a:ext>
            </a:extLst>
          </p:cNvPr>
          <p:cNvSpPr/>
          <p:nvPr/>
        </p:nvSpPr>
        <p:spPr>
          <a:xfrm>
            <a:off x="4073074" y="1256829"/>
            <a:ext cx="2206842" cy="112685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점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2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아파트 면적당  매매가</a:t>
            </a: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350010-64D2-46B2-B8B0-AD658B3E89F6}"/>
              </a:ext>
            </a:extLst>
          </p:cNvPr>
          <p:cNvSpPr/>
          <p:nvPr/>
        </p:nvSpPr>
        <p:spPr>
          <a:xfrm>
            <a:off x="2084435" y="1717289"/>
            <a:ext cx="2206842" cy="205937"/>
          </a:xfrm>
          <a:prstGeom prst="rect">
            <a:avLst/>
          </a:prstGeom>
          <a:gradFill flip="none" rotWithShape="1">
            <a:gsLst>
              <a:gs pos="0">
                <a:srgbClr val="0CB050"/>
              </a:gs>
              <a:gs pos="100000">
                <a:srgbClr val="FF070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E8F2-0EB6-4F76-9E4D-DE2582BE800F}"/>
              </a:ext>
            </a:extLst>
          </p:cNvPr>
          <p:cNvSpPr txBox="1"/>
          <p:nvPr/>
        </p:nvSpPr>
        <p:spPr>
          <a:xfrm>
            <a:off x="2072251" y="1344969"/>
            <a:ext cx="21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ea typeface="나눔고딕" panose="020D0604000000000000"/>
              </a:rPr>
              <a:t>면적당 매매가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889F85-D546-4435-BAE9-D847C31E8218}"/>
              </a:ext>
            </a:extLst>
          </p:cNvPr>
          <p:cNvSpPr txBox="1"/>
          <p:nvPr/>
        </p:nvSpPr>
        <p:spPr>
          <a:xfrm>
            <a:off x="3073927" y="1939831"/>
            <a:ext cx="21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ea typeface="나눔고딕" panose="020D0604000000000000"/>
              </a:rPr>
              <a:t>높음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CF094A-C430-4ADA-8A34-F15A6DBDA866}"/>
              </a:ext>
            </a:extLst>
          </p:cNvPr>
          <p:cNvSpPr txBox="1"/>
          <p:nvPr/>
        </p:nvSpPr>
        <p:spPr>
          <a:xfrm>
            <a:off x="1106709" y="1939831"/>
            <a:ext cx="216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ea typeface="나눔고딕" panose="020D0604000000000000"/>
              </a:rPr>
              <a:t>낮음</a:t>
            </a:r>
          </a:p>
        </p:txBody>
      </p:sp>
    </p:spTree>
    <p:extLst>
      <p:ext uri="{BB962C8B-B14F-4D97-AF65-F5344CB8AC3E}">
        <p14:creationId xmlns:p14="http://schemas.microsoft.com/office/powerpoint/2010/main" val="152309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ea typeface="나눔고딕" panose="020D060400000000000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EEEEE"/>
        </a:solidFill>
        <a:ln>
          <a:noFill/>
        </a:ln>
      </a:spPr>
      <a:bodyPr rtlCol="0" anchor="ctr"/>
      <a:lstStyle>
        <a:defPPr algn="ctr">
          <a:defRPr dirty="0">
            <a:solidFill>
              <a:schemeClr val="tx1"/>
            </a:solidFill>
            <a:latin typeface="나눔고딕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ea typeface="나눔고딕" panose="020D060400000000000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D28F4F3367F41418F81459FAFA717D0" ma:contentTypeVersion="2" ma:contentTypeDescription="새 문서를 만듭니다." ma:contentTypeScope="" ma:versionID="36b0c245823931cd2e68b9efd9e406e6">
  <xsd:schema xmlns:xsd="http://www.w3.org/2001/XMLSchema" xmlns:xs="http://www.w3.org/2001/XMLSchema" xmlns:p="http://schemas.microsoft.com/office/2006/metadata/properties" xmlns:ns3="be5bb226-1583-4165-becb-d2e867a5a663" targetNamespace="http://schemas.microsoft.com/office/2006/metadata/properties" ma:root="true" ma:fieldsID="2215a3169e41313d9e1d031c21aec850" ns3:_="">
    <xsd:import namespace="be5bb226-1583-4165-becb-d2e867a5a6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5bb226-1583-4165-becb-d2e867a5a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E90030-3EF0-4679-9F41-1CD9C3F9E8D6}">
  <ds:schemaRefs>
    <ds:schemaRef ds:uri="be5bb226-1583-4165-becb-d2e867a5a6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BE248A-BAD9-4941-AAC3-9FB9BDDE785F}">
  <ds:schemaRefs>
    <ds:schemaRef ds:uri="be5bb226-1583-4165-becb-d2e867a5a6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CE6AD3-D25A-4568-9AE3-C6CA194030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72</Slides>
  <Notes>12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72</vt:i4>
      </vt:variant>
    </vt:vector>
  </HeadingPairs>
  <TitlesOfParts>
    <vt:vector size="74" baseType="lpstr"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revision>2</cp:revision>
  <dcterms:created xsi:type="dcterms:W3CDTF">2021-03-20T21:19:24Z</dcterms:created>
  <dcterms:modified xsi:type="dcterms:W3CDTF">2021-04-10T12:39:30Z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0x0101000D28F4F3367F41418F81459FAFA717D0</vt:lpwstr>
  </property>
</Properties>
</file>